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7" r:id="rId1"/>
  </p:sldMasterIdLst>
  <p:notesMasterIdLst>
    <p:notesMasterId r:id="rId60"/>
  </p:notesMasterIdLst>
  <p:handoutMasterIdLst>
    <p:handoutMasterId r:id="rId61"/>
  </p:handoutMasterIdLst>
  <p:sldIdLst>
    <p:sldId id="304" r:id="rId2"/>
    <p:sldId id="339" r:id="rId3"/>
    <p:sldId id="343" r:id="rId4"/>
    <p:sldId id="354" r:id="rId5"/>
    <p:sldId id="355" r:id="rId6"/>
    <p:sldId id="356" r:id="rId7"/>
    <p:sldId id="357" r:id="rId8"/>
    <p:sldId id="358" r:id="rId9"/>
    <p:sldId id="359" r:id="rId10"/>
    <p:sldId id="360" r:id="rId11"/>
    <p:sldId id="361" r:id="rId12"/>
    <p:sldId id="362" r:id="rId13"/>
    <p:sldId id="364" r:id="rId14"/>
    <p:sldId id="363" r:id="rId15"/>
    <p:sldId id="365" r:id="rId16"/>
    <p:sldId id="366" r:id="rId17"/>
    <p:sldId id="376" r:id="rId18"/>
    <p:sldId id="377" r:id="rId19"/>
    <p:sldId id="378" r:id="rId20"/>
    <p:sldId id="368" r:id="rId21"/>
    <p:sldId id="369" r:id="rId22"/>
    <p:sldId id="344" r:id="rId23"/>
    <p:sldId id="372" r:id="rId24"/>
    <p:sldId id="375" r:id="rId25"/>
    <p:sldId id="370" r:id="rId26"/>
    <p:sldId id="373" r:id="rId27"/>
    <p:sldId id="374" r:id="rId28"/>
    <p:sldId id="371" r:id="rId29"/>
    <p:sldId id="379" r:id="rId30"/>
    <p:sldId id="380" r:id="rId31"/>
    <p:sldId id="381" r:id="rId32"/>
    <p:sldId id="382" r:id="rId33"/>
    <p:sldId id="383" r:id="rId34"/>
    <p:sldId id="384" r:id="rId35"/>
    <p:sldId id="399" r:id="rId36"/>
    <p:sldId id="387" r:id="rId37"/>
    <p:sldId id="385" r:id="rId38"/>
    <p:sldId id="398" r:id="rId39"/>
    <p:sldId id="394" r:id="rId40"/>
    <p:sldId id="400" r:id="rId41"/>
    <p:sldId id="388" r:id="rId42"/>
    <p:sldId id="386" r:id="rId43"/>
    <p:sldId id="389" r:id="rId44"/>
    <p:sldId id="390" r:id="rId45"/>
    <p:sldId id="391" r:id="rId46"/>
    <p:sldId id="392" r:id="rId47"/>
    <p:sldId id="393" r:id="rId48"/>
    <p:sldId id="395" r:id="rId49"/>
    <p:sldId id="396" r:id="rId50"/>
    <p:sldId id="397" r:id="rId51"/>
    <p:sldId id="401" r:id="rId52"/>
    <p:sldId id="402" r:id="rId53"/>
    <p:sldId id="404" r:id="rId54"/>
    <p:sldId id="405" r:id="rId55"/>
    <p:sldId id="407" r:id="rId56"/>
    <p:sldId id="406" r:id="rId57"/>
    <p:sldId id="408" r:id="rId58"/>
    <p:sldId id="335" r:id="rId59"/>
  </p:sldIdLst>
  <p:sldSz cx="12192000" cy="6858000"/>
  <p:notesSz cx="6858000" cy="9144000"/>
  <p:embeddedFontLst>
    <p:embeddedFont>
      <p:font typeface="Calibri" panose="020F0502020204030204" pitchFamily="34" charset="0"/>
      <p:regular r:id="rId62"/>
      <p:bold r:id="rId63"/>
      <p:italic r:id="rId64"/>
      <p:boldItalic r:id="rId65"/>
    </p:embeddedFont>
    <p:embeddedFont>
      <p:font typeface="Montserrat" panose="020B0604020202020204" charset="0"/>
      <p:regular r:id="rId66"/>
      <p:bold r:id="rId67"/>
      <p:boldItalic r:id="rId68"/>
    </p:embeddedFont>
    <p:embeddedFont>
      <p:font typeface="Montserrat SemiBold" panose="020B0604020202020204" charset="0"/>
      <p:regular r:id="rId69"/>
      <p:bold r:id="rId70"/>
    </p:embeddedFont>
  </p:embeddedFontLst>
  <p:custDataLst>
    <p:tags r:id="rId7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CAC8"/>
    <a:srgbClr val="3A0092"/>
    <a:srgbClr val="E6E7E8"/>
    <a:srgbClr val="100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43" autoAdjust="0"/>
    <p:restoredTop sz="94663"/>
  </p:normalViewPr>
  <p:slideViewPr>
    <p:cSldViewPr snapToGrid="0" snapToObjects="1" showGuides="1">
      <p:cViewPr varScale="1">
        <p:scale>
          <a:sx n="41" d="100"/>
          <a:sy n="41" d="100"/>
        </p:scale>
        <p:origin x="684" y="20"/>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4.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ABBB894-E1A7-FD43-A252-8B5A60C1F34A}" type="datetimeFigureOut">
              <a:rPr lang="en-US" smtClean="0"/>
              <a:t>2/22/2021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DFAEE0-8029-A94B-802A-8A286C4D3FBB}" type="slidenum">
              <a:rPr lang="en-US" smtClean="0"/>
              <a:t>‹#›</a:t>
            </a:fld>
            <a:endParaRPr lang="en-US"/>
          </a:p>
        </p:txBody>
      </p:sp>
    </p:spTree>
    <p:extLst>
      <p:ext uri="{BB962C8B-B14F-4D97-AF65-F5344CB8AC3E}">
        <p14:creationId xmlns:p14="http://schemas.microsoft.com/office/powerpoint/2010/main" val="15503324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708FC6-91E6-4FF4-91B0-110CA1AA77DC}" type="datetimeFigureOut">
              <a:rPr lang="en-US" smtClean="0"/>
              <a:t>2/22/2021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6A8658-EB80-4DD7-A912-B2638ECE9F4C}" type="slidenum">
              <a:rPr lang="en-US" smtClean="0"/>
              <a:t>‹#›</a:t>
            </a:fld>
            <a:endParaRPr lang="en-US"/>
          </a:p>
        </p:txBody>
      </p:sp>
    </p:spTree>
    <p:extLst>
      <p:ext uri="{BB962C8B-B14F-4D97-AF65-F5344CB8AC3E}">
        <p14:creationId xmlns:p14="http://schemas.microsoft.com/office/powerpoint/2010/main" val="3187903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xml"/><Relationship Id="rId7" Type="http://schemas.openxmlformats.org/officeDocument/2006/relationships/image" Target="../media/image3.png"/><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7.xml"/><Relationship Id="rId7" Type="http://schemas.openxmlformats.org/officeDocument/2006/relationships/image" Target="../media/image3.png"/><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9.png"/><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4.png"/><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4.png"/><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_White">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ED3526D-2D43-41BD-AE11-AFF0A422CCDF}"/>
              </a:ext>
            </a:extLst>
          </p:cNvPr>
          <p:cNvGraphicFramePr>
            <a:graphicFrameLocks noChangeAspect="1"/>
          </p:cNvGraphicFramePr>
          <p:nvPr userDrawn="1">
            <p:custDataLst>
              <p:tags r:id="rId2"/>
            </p:custDataLst>
            <p:extLst>
              <p:ext uri="{D42A27DB-BD31-4B8C-83A1-F6EECF244321}">
                <p14:modId xmlns:p14="http://schemas.microsoft.com/office/powerpoint/2010/main" val="26548539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38" name="think-cell Slide" r:id="rId5" imgW="306" imgH="306" progId="TCLayout.ActiveDocument.1">
                  <p:embed/>
                </p:oleObj>
              </mc:Choice>
              <mc:Fallback>
                <p:oleObj name="think-cell Slid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DD15303-77E3-4216-BE36-733574EB5141}"/>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50" b="0" i="0" baseline="0" dirty="0">
              <a:latin typeface="Montserrat SemiBold" panose="00000700000000000000" pitchFamily="50" charset="0"/>
              <a:ea typeface="+mj-ea"/>
              <a:cs typeface="+mj-cs"/>
              <a:sym typeface="Montserrat SemiBold" panose="00000700000000000000" pitchFamily="50" charset="0"/>
            </a:endParaRPr>
          </a:p>
        </p:txBody>
      </p:sp>
      <p:sp>
        <p:nvSpPr>
          <p:cNvPr id="2" name="Title 1"/>
          <p:cNvSpPr>
            <a:spLocks noGrp="1"/>
          </p:cNvSpPr>
          <p:nvPr>
            <p:ph type="ctrTitle" hasCustomPrompt="1"/>
          </p:nvPr>
        </p:nvSpPr>
        <p:spPr>
          <a:xfrm>
            <a:off x="458725" y="2295728"/>
            <a:ext cx="7072233" cy="1253627"/>
          </a:xfrm>
          <a:noFill/>
        </p:spPr>
        <p:txBody>
          <a:bodyPr anchor="b">
            <a:noAutofit/>
          </a:bodyPr>
          <a:lstStyle>
            <a:lvl1pPr algn="l">
              <a:defRPr sz="3600">
                <a:solidFill>
                  <a:schemeClr val="accent1"/>
                </a:solidFill>
                <a:latin typeface="+mn-lt"/>
              </a:defRPr>
            </a:lvl1pPr>
          </a:lstStyle>
          <a:p>
            <a:r>
              <a:rPr lang="en-US" dirty="0"/>
              <a:t>Title Block</a:t>
            </a:r>
            <a:endParaRPr lang="en-US" noProof="0" dirty="0"/>
          </a:p>
        </p:txBody>
      </p:sp>
      <p:sp>
        <p:nvSpPr>
          <p:cNvPr id="3" name="Subtitle 2"/>
          <p:cNvSpPr>
            <a:spLocks noGrp="1"/>
          </p:cNvSpPr>
          <p:nvPr>
            <p:ph type="subTitle" idx="1"/>
          </p:nvPr>
        </p:nvSpPr>
        <p:spPr>
          <a:xfrm>
            <a:off x="458725" y="3774310"/>
            <a:ext cx="7072233" cy="508228"/>
          </a:xfrm>
          <a:noFill/>
        </p:spPr>
        <p:txBody>
          <a:bodyPr/>
          <a:lstStyle>
            <a:lvl1pPr marL="0" indent="0" algn="l">
              <a:buNone/>
              <a:defRPr sz="1500">
                <a:solidFill>
                  <a:schemeClr val="accent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Click to edit Master subtitle style</a:t>
            </a:r>
            <a:endParaRPr lang="en-US" noProof="0" dirty="0"/>
          </a:p>
        </p:txBody>
      </p:sp>
      <p:pic>
        <p:nvPicPr>
          <p:cNvPr id="9" name="Picture 8">
            <a:extLst>
              <a:ext uri="{FF2B5EF4-FFF2-40B4-BE49-F238E27FC236}">
                <a16:creationId xmlns:a16="http://schemas.microsoft.com/office/drawing/2014/main" id="{790BD151-CA4C-C144-964C-BA07C87C7ADB}"/>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tretch/>
        </p:blipFill>
        <p:spPr>
          <a:xfrm>
            <a:off x="0" y="331546"/>
            <a:ext cx="4161982" cy="1600762"/>
          </a:xfrm>
          <a:prstGeom prst="rect">
            <a:avLst/>
          </a:prstGeom>
        </p:spPr>
      </p:pic>
      <p:pic>
        <p:nvPicPr>
          <p:cNvPr id="6" name="Picture 5">
            <a:extLst>
              <a:ext uri="{FF2B5EF4-FFF2-40B4-BE49-F238E27FC236}">
                <a16:creationId xmlns:a16="http://schemas.microsoft.com/office/drawing/2014/main" id="{B1B3F8D5-CAAE-6A47-8861-17C3550465EE}"/>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568462" y="69413"/>
            <a:ext cx="1535484" cy="8426250"/>
          </a:xfrm>
          <a:prstGeom prst="rect">
            <a:avLst/>
          </a:prstGeom>
        </p:spPr>
      </p:pic>
    </p:spTree>
    <p:extLst>
      <p:ext uri="{BB962C8B-B14F-4D97-AF65-F5344CB8AC3E}">
        <p14:creationId xmlns:p14="http://schemas.microsoft.com/office/powerpoint/2010/main" val="2308594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egu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0FD60D-40F7-4304-95DF-836FE49882B9}"/>
              </a:ext>
            </a:extLst>
          </p:cNvPr>
          <p:cNvSpPr/>
          <p:nvPr userDrawn="1"/>
        </p:nvSpPr>
        <p:spPr>
          <a:xfrm flipH="1">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pic>
        <p:nvPicPr>
          <p:cNvPr id="17" name="Picture 16">
            <a:extLst>
              <a:ext uri="{FF2B5EF4-FFF2-40B4-BE49-F238E27FC236}">
                <a16:creationId xmlns:a16="http://schemas.microsoft.com/office/drawing/2014/main" id="{B679ADEB-039C-40F5-B059-9154B51740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550" y="6301533"/>
            <a:ext cx="1793661" cy="216853"/>
          </a:xfrm>
          <a:prstGeom prst="rect">
            <a:avLst/>
          </a:prstGeom>
        </p:spPr>
      </p:pic>
      <p:grpSp>
        <p:nvGrpSpPr>
          <p:cNvPr id="11" name="Group 10">
            <a:extLst>
              <a:ext uri="{FF2B5EF4-FFF2-40B4-BE49-F238E27FC236}">
                <a16:creationId xmlns:a16="http://schemas.microsoft.com/office/drawing/2014/main" id="{02B2964C-36DB-4F3D-A85E-783F6D118F2C}"/>
              </a:ext>
            </a:extLst>
          </p:cNvPr>
          <p:cNvGrpSpPr/>
          <p:nvPr userDrawn="1"/>
        </p:nvGrpSpPr>
        <p:grpSpPr>
          <a:xfrm>
            <a:off x="5613052" y="295276"/>
            <a:ext cx="6267488" cy="6267452"/>
            <a:chOff x="5613052" y="295276"/>
            <a:chExt cx="6267488" cy="6267452"/>
          </a:xfrm>
        </p:grpSpPr>
        <p:sp>
          <p:nvSpPr>
            <p:cNvPr id="6" name="Oval 5">
              <a:extLst>
                <a:ext uri="{FF2B5EF4-FFF2-40B4-BE49-F238E27FC236}">
                  <a16:creationId xmlns:a16="http://schemas.microsoft.com/office/drawing/2014/main" id="{67A94C32-D8CA-41FE-B71A-1636268B15EF}"/>
                </a:ext>
              </a:extLst>
            </p:cNvPr>
            <p:cNvSpPr/>
            <p:nvPr userDrawn="1"/>
          </p:nvSpPr>
          <p:spPr>
            <a:xfrm>
              <a:off x="5613052" y="295276"/>
              <a:ext cx="6267488" cy="62674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5" name="Circle: Hollow 14">
              <a:extLst>
                <a:ext uri="{FF2B5EF4-FFF2-40B4-BE49-F238E27FC236}">
                  <a16:creationId xmlns:a16="http://schemas.microsoft.com/office/drawing/2014/main" id="{DD21ACF2-2A83-47AB-862B-FCD6D86EAFFC}"/>
                </a:ext>
              </a:extLst>
            </p:cNvPr>
            <p:cNvSpPr/>
            <p:nvPr userDrawn="1"/>
          </p:nvSpPr>
          <p:spPr>
            <a:xfrm flipH="1">
              <a:off x="5755944" y="438149"/>
              <a:ext cx="5981704" cy="5981702"/>
            </a:xfrm>
            <a:prstGeom prst="donut">
              <a:avLst>
                <a:gd name="adj" fmla="val 1642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dirty="0">
                <a:solidFill>
                  <a:schemeClr val="bg1"/>
                </a:solidFill>
              </a:endParaRPr>
            </a:p>
          </p:txBody>
        </p:sp>
        <p:pic>
          <p:nvPicPr>
            <p:cNvPr id="9" name="Picture 8">
              <a:extLst>
                <a:ext uri="{FF2B5EF4-FFF2-40B4-BE49-F238E27FC236}">
                  <a16:creationId xmlns:a16="http://schemas.microsoft.com/office/drawing/2014/main" id="{045E0160-3614-470C-BDFC-C1F123CD4C1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1459"/>
            <a:stretch/>
          </p:blipFill>
          <p:spPr>
            <a:xfrm>
              <a:off x="6366796" y="806298"/>
              <a:ext cx="4821157" cy="4751832"/>
            </a:xfrm>
            <a:prstGeom prst="rect">
              <a:avLst/>
            </a:prstGeom>
            <a:effectLst/>
          </p:spPr>
        </p:pic>
      </p:grpSp>
      <p:sp>
        <p:nvSpPr>
          <p:cNvPr id="34" name="Rectangle 33">
            <a:extLst>
              <a:ext uri="{FF2B5EF4-FFF2-40B4-BE49-F238E27FC236}">
                <a16:creationId xmlns:a16="http://schemas.microsoft.com/office/drawing/2014/main" id="{84EBAC0E-9689-47B2-85A9-134D716EB72B}"/>
              </a:ext>
            </a:extLst>
          </p:cNvPr>
          <p:cNvSpPr/>
          <p:nvPr userDrawn="1"/>
        </p:nvSpPr>
        <p:spPr>
          <a:xfrm>
            <a:off x="336550" y="2619179"/>
            <a:ext cx="58844" cy="16196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0" name="Title 1">
            <a:extLst>
              <a:ext uri="{FF2B5EF4-FFF2-40B4-BE49-F238E27FC236}">
                <a16:creationId xmlns:a16="http://schemas.microsoft.com/office/drawing/2014/main" id="{73155F66-6627-2142-9FE9-0A2FB8FA2A6B}"/>
              </a:ext>
            </a:extLst>
          </p:cNvPr>
          <p:cNvSpPr>
            <a:spLocks noGrp="1"/>
          </p:cNvSpPr>
          <p:nvPr>
            <p:ph type="title" hasCustomPrompt="1"/>
          </p:nvPr>
        </p:nvSpPr>
        <p:spPr>
          <a:xfrm>
            <a:off x="664481" y="2176931"/>
            <a:ext cx="5205829" cy="1265254"/>
          </a:xfrm>
        </p:spPr>
        <p:txBody>
          <a:bodyPr anchor="b">
            <a:noAutofit/>
          </a:bodyPr>
          <a:lstStyle>
            <a:lvl1pPr>
              <a:defRPr sz="3600">
                <a:solidFill>
                  <a:schemeClr val="bg1"/>
                </a:solidFill>
                <a:latin typeface="+mn-lt"/>
              </a:defRPr>
            </a:lvl1pPr>
          </a:lstStyle>
          <a:p>
            <a:r>
              <a:rPr lang="en-US" noProof="0" dirty="0"/>
              <a:t>Simple Transition Slide</a:t>
            </a:r>
          </a:p>
        </p:txBody>
      </p:sp>
      <p:sp>
        <p:nvSpPr>
          <p:cNvPr id="12" name="Text Placeholder 2">
            <a:extLst>
              <a:ext uri="{FF2B5EF4-FFF2-40B4-BE49-F238E27FC236}">
                <a16:creationId xmlns:a16="http://schemas.microsoft.com/office/drawing/2014/main" id="{891BFA8A-1374-7E42-BF58-FA4EBB2A3FA4}"/>
              </a:ext>
            </a:extLst>
          </p:cNvPr>
          <p:cNvSpPr>
            <a:spLocks noGrp="1"/>
          </p:cNvSpPr>
          <p:nvPr>
            <p:ph type="body" idx="1"/>
          </p:nvPr>
        </p:nvSpPr>
        <p:spPr>
          <a:xfrm>
            <a:off x="664481" y="3425318"/>
            <a:ext cx="5205829" cy="1054378"/>
          </a:xfrm>
        </p:spPr>
        <p:txBody>
          <a:bodyPr/>
          <a:lstStyle>
            <a:lvl1pPr marL="0" indent="0">
              <a:buNone/>
              <a:defRPr sz="1800">
                <a:solidFill>
                  <a:schemeClr val="accent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dirty="0"/>
              <a:t>Click to edit Master text styles</a:t>
            </a:r>
          </a:p>
        </p:txBody>
      </p:sp>
    </p:spTree>
    <p:extLst>
      <p:ext uri="{BB962C8B-B14F-4D97-AF65-F5344CB8AC3E}">
        <p14:creationId xmlns:p14="http://schemas.microsoft.com/office/powerpoint/2010/main" val="175349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gu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0FD60D-40F7-4304-95DF-836FE49882B9}"/>
              </a:ext>
            </a:extLst>
          </p:cNvPr>
          <p:cNvSpPr/>
          <p:nvPr userDrawn="1"/>
        </p:nvSpPr>
        <p:spPr>
          <a:xfrm flipH="1">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pic>
        <p:nvPicPr>
          <p:cNvPr id="17" name="Picture 16">
            <a:extLst>
              <a:ext uri="{FF2B5EF4-FFF2-40B4-BE49-F238E27FC236}">
                <a16:creationId xmlns:a16="http://schemas.microsoft.com/office/drawing/2014/main" id="{B679ADEB-039C-40F5-B059-9154B51740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550" y="6301533"/>
            <a:ext cx="1793661" cy="216853"/>
          </a:xfrm>
          <a:prstGeom prst="rect">
            <a:avLst/>
          </a:prstGeom>
        </p:spPr>
      </p:pic>
      <p:grpSp>
        <p:nvGrpSpPr>
          <p:cNvPr id="11" name="Group 10">
            <a:extLst>
              <a:ext uri="{FF2B5EF4-FFF2-40B4-BE49-F238E27FC236}">
                <a16:creationId xmlns:a16="http://schemas.microsoft.com/office/drawing/2014/main" id="{02B2964C-36DB-4F3D-A85E-783F6D118F2C}"/>
              </a:ext>
            </a:extLst>
          </p:cNvPr>
          <p:cNvGrpSpPr/>
          <p:nvPr userDrawn="1"/>
        </p:nvGrpSpPr>
        <p:grpSpPr>
          <a:xfrm>
            <a:off x="5613052" y="295276"/>
            <a:ext cx="6267488" cy="6267452"/>
            <a:chOff x="5613052" y="295276"/>
            <a:chExt cx="6267488" cy="6267452"/>
          </a:xfrm>
        </p:grpSpPr>
        <p:sp>
          <p:nvSpPr>
            <p:cNvPr id="6" name="Oval 5">
              <a:extLst>
                <a:ext uri="{FF2B5EF4-FFF2-40B4-BE49-F238E27FC236}">
                  <a16:creationId xmlns:a16="http://schemas.microsoft.com/office/drawing/2014/main" id="{67A94C32-D8CA-41FE-B71A-1636268B15EF}"/>
                </a:ext>
              </a:extLst>
            </p:cNvPr>
            <p:cNvSpPr/>
            <p:nvPr userDrawn="1"/>
          </p:nvSpPr>
          <p:spPr>
            <a:xfrm>
              <a:off x="5613052" y="295276"/>
              <a:ext cx="6267488" cy="62674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5" name="Circle: Hollow 14">
              <a:extLst>
                <a:ext uri="{FF2B5EF4-FFF2-40B4-BE49-F238E27FC236}">
                  <a16:creationId xmlns:a16="http://schemas.microsoft.com/office/drawing/2014/main" id="{DD21ACF2-2A83-47AB-862B-FCD6D86EAFFC}"/>
                </a:ext>
              </a:extLst>
            </p:cNvPr>
            <p:cNvSpPr/>
            <p:nvPr userDrawn="1"/>
          </p:nvSpPr>
          <p:spPr>
            <a:xfrm flipH="1">
              <a:off x="5755944" y="448088"/>
              <a:ext cx="5981704" cy="5981702"/>
            </a:xfrm>
            <a:prstGeom prst="donut">
              <a:avLst>
                <a:gd name="adj" fmla="val 1642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dirty="0">
                <a:solidFill>
                  <a:schemeClr val="bg1"/>
                </a:solidFill>
              </a:endParaRPr>
            </a:p>
          </p:txBody>
        </p:sp>
        <p:pic>
          <p:nvPicPr>
            <p:cNvPr id="9" name="Picture 8">
              <a:extLst>
                <a:ext uri="{FF2B5EF4-FFF2-40B4-BE49-F238E27FC236}">
                  <a16:creationId xmlns:a16="http://schemas.microsoft.com/office/drawing/2014/main" id="{045E0160-3614-470C-BDFC-C1F123CD4C1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325"/>
            <a:stretch/>
          </p:blipFill>
          <p:spPr>
            <a:xfrm>
              <a:off x="6595177" y="1070630"/>
              <a:ext cx="4237151" cy="4447022"/>
            </a:xfrm>
            <a:prstGeom prst="rect">
              <a:avLst/>
            </a:prstGeom>
            <a:effectLst/>
          </p:spPr>
        </p:pic>
      </p:grpSp>
      <p:sp>
        <p:nvSpPr>
          <p:cNvPr id="34" name="Rectangle 33">
            <a:extLst>
              <a:ext uri="{FF2B5EF4-FFF2-40B4-BE49-F238E27FC236}">
                <a16:creationId xmlns:a16="http://schemas.microsoft.com/office/drawing/2014/main" id="{84EBAC0E-9689-47B2-85A9-134D716EB72B}"/>
              </a:ext>
            </a:extLst>
          </p:cNvPr>
          <p:cNvSpPr/>
          <p:nvPr userDrawn="1"/>
        </p:nvSpPr>
        <p:spPr>
          <a:xfrm>
            <a:off x="336550" y="2619179"/>
            <a:ext cx="58844" cy="16196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0" name="Title 1">
            <a:extLst>
              <a:ext uri="{FF2B5EF4-FFF2-40B4-BE49-F238E27FC236}">
                <a16:creationId xmlns:a16="http://schemas.microsoft.com/office/drawing/2014/main" id="{7FC13F38-1960-B442-B8B7-79F5E4251295}"/>
              </a:ext>
            </a:extLst>
          </p:cNvPr>
          <p:cNvSpPr>
            <a:spLocks noGrp="1"/>
          </p:cNvSpPr>
          <p:nvPr>
            <p:ph type="title" hasCustomPrompt="1"/>
          </p:nvPr>
        </p:nvSpPr>
        <p:spPr>
          <a:xfrm>
            <a:off x="664481" y="2176931"/>
            <a:ext cx="5205829" cy="1265254"/>
          </a:xfrm>
        </p:spPr>
        <p:txBody>
          <a:bodyPr anchor="b">
            <a:noAutofit/>
          </a:bodyPr>
          <a:lstStyle>
            <a:lvl1pPr>
              <a:defRPr sz="3600">
                <a:solidFill>
                  <a:schemeClr val="bg1"/>
                </a:solidFill>
                <a:latin typeface="+mn-lt"/>
              </a:defRPr>
            </a:lvl1pPr>
          </a:lstStyle>
          <a:p>
            <a:r>
              <a:rPr lang="en-US" noProof="0" dirty="0"/>
              <a:t>Simple Transition Slide</a:t>
            </a:r>
          </a:p>
        </p:txBody>
      </p:sp>
      <p:sp>
        <p:nvSpPr>
          <p:cNvPr id="12" name="Text Placeholder 2">
            <a:extLst>
              <a:ext uri="{FF2B5EF4-FFF2-40B4-BE49-F238E27FC236}">
                <a16:creationId xmlns:a16="http://schemas.microsoft.com/office/drawing/2014/main" id="{4D3CD320-F075-3748-8F3D-2DB96F27F758}"/>
              </a:ext>
            </a:extLst>
          </p:cNvPr>
          <p:cNvSpPr>
            <a:spLocks noGrp="1"/>
          </p:cNvSpPr>
          <p:nvPr>
            <p:ph type="body" idx="1"/>
          </p:nvPr>
        </p:nvSpPr>
        <p:spPr>
          <a:xfrm>
            <a:off x="664481" y="3425318"/>
            <a:ext cx="5205829" cy="1054378"/>
          </a:xfrm>
        </p:spPr>
        <p:txBody>
          <a:bodyPr/>
          <a:lstStyle>
            <a:lvl1pPr marL="0" indent="0">
              <a:buNone/>
              <a:defRPr sz="1800">
                <a:solidFill>
                  <a:schemeClr val="accent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dirty="0"/>
              <a:t>Click to edit Master text styles</a:t>
            </a:r>
          </a:p>
        </p:txBody>
      </p:sp>
    </p:spTree>
    <p:extLst>
      <p:ext uri="{BB962C8B-B14F-4D97-AF65-F5344CB8AC3E}">
        <p14:creationId xmlns:p14="http://schemas.microsoft.com/office/powerpoint/2010/main" val="46993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1E0F2D7-0F5A-4A9D-8A08-922C8FAFEA15}"/>
              </a:ext>
            </a:extLst>
          </p:cNvPr>
          <p:cNvGraphicFramePr>
            <a:graphicFrameLocks noChangeAspect="1"/>
          </p:cNvGraphicFramePr>
          <p:nvPr userDrawn="1">
            <p:custDataLst>
              <p:tags r:id="rId2"/>
            </p:custDataLst>
            <p:extLst>
              <p:ext uri="{D42A27DB-BD31-4B8C-83A1-F6EECF244321}">
                <p14:modId xmlns:p14="http://schemas.microsoft.com/office/powerpoint/2010/main" val="225146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58" name="think-cell Slide" r:id="rId5" imgW="306" imgH="306" progId="TCLayout.ActiveDocument.1">
                  <p:embed/>
                </p:oleObj>
              </mc:Choice>
              <mc:Fallback>
                <p:oleObj name="think-cell Slid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DD21CE2-77EF-4574-A29F-7F8EABAA20BD}"/>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latin typeface="Montserrat SemiBold" panose="00000700000000000000" pitchFamily="50" charset="0"/>
              <a:ea typeface="+mj-ea"/>
              <a:cs typeface="+mj-cs"/>
              <a:sym typeface="Montserrat SemiBold" panose="00000700000000000000" pitchFamily="50" charset="0"/>
            </a:endParaRPr>
          </a:p>
        </p:txBody>
      </p:sp>
      <p:sp>
        <p:nvSpPr>
          <p:cNvPr id="6" name="Slide Number Placeholder 5"/>
          <p:cNvSpPr>
            <a:spLocks noGrp="1"/>
          </p:cNvSpPr>
          <p:nvPr>
            <p:ph type="sldNum" sz="quarter" idx="12"/>
          </p:nvPr>
        </p:nvSpPr>
        <p:spPr/>
        <p:txBody>
          <a:bodyPr/>
          <a:lstStyle/>
          <a:p>
            <a:fld id="{8BC64C03-9EC0-4B7E-8FE4-24DBF62E63E5}" type="slidenum">
              <a:rPr lang="en-US" smtClean="0"/>
              <a:t>‹#›</a:t>
            </a:fld>
            <a:endParaRPr lang="en-US"/>
          </a:p>
        </p:txBody>
      </p:sp>
      <p:sp>
        <p:nvSpPr>
          <p:cNvPr id="3" name="Text Placeholder 2"/>
          <p:cNvSpPr>
            <a:spLocks noGrp="1"/>
          </p:cNvSpPr>
          <p:nvPr>
            <p:ph type="body" sz="quarter" idx="13"/>
          </p:nvPr>
        </p:nvSpPr>
        <p:spPr>
          <a:xfrm>
            <a:off x="457200" y="1396473"/>
            <a:ext cx="11277600" cy="4780491"/>
          </a:xfrm>
        </p:spPr>
        <p:txBody>
          <a:bodyPr/>
          <a:lstStyle>
            <a:lvl1pPr marL="0" indent="0">
              <a:buFont typeface="Arial"/>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457200" y="365125"/>
            <a:ext cx="11277600" cy="914400"/>
          </a:xfrm>
        </p:spPr>
        <p:txBody>
          <a:bodyPr anchor="ctr"/>
          <a:lstStyle/>
          <a:p>
            <a:r>
              <a:rPr lang="en-US" noProof="0" dirty="0"/>
              <a:t>Click to edit master title style</a:t>
            </a:r>
          </a:p>
        </p:txBody>
      </p:sp>
    </p:spTree>
    <p:extLst>
      <p:ext uri="{BB962C8B-B14F-4D97-AF65-F5344CB8AC3E}">
        <p14:creationId xmlns:p14="http://schemas.microsoft.com/office/powerpoint/2010/main" val="18814975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5FC6BDF-F541-4BDE-A284-229958FCDCCC}"/>
              </a:ext>
            </a:extLst>
          </p:cNvPr>
          <p:cNvGraphicFramePr>
            <a:graphicFrameLocks noChangeAspect="1"/>
          </p:cNvGraphicFramePr>
          <p:nvPr userDrawn="1">
            <p:custDataLst>
              <p:tags r:id="rId2"/>
            </p:custDataLst>
            <p:extLst>
              <p:ext uri="{D42A27DB-BD31-4B8C-83A1-F6EECF244321}">
                <p14:modId xmlns:p14="http://schemas.microsoft.com/office/powerpoint/2010/main" val="7451618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82" name="think-cell Slide" r:id="rId5" imgW="306" imgH="306" progId="TCLayout.ActiveDocument.1">
                  <p:embed/>
                </p:oleObj>
              </mc:Choice>
              <mc:Fallback>
                <p:oleObj name="think-cell Slid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95B871D-E513-4E1E-9214-58513D425946}"/>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latin typeface="Montserrat SemiBold" panose="00000700000000000000" pitchFamily="50" charset="0"/>
              <a:ea typeface="+mj-ea"/>
              <a:cs typeface="+mj-cs"/>
              <a:sym typeface="Montserrat SemiBold" panose="00000700000000000000" pitchFamily="50" charset="0"/>
            </a:endParaRPr>
          </a:p>
        </p:txBody>
      </p:sp>
      <p:sp>
        <p:nvSpPr>
          <p:cNvPr id="2" name="Title 1"/>
          <p:cNvSpPr>
            <a:spLocks noGrp="1"/>
          </p:cNvSpPr>
          <p:nvPr>
            <p:ph type="title" hasCustomPrompt="1"/>
          </p:nvPr>
        </p:nvSpPr>
        <p:spPr/>
        <p:txBody>
          <a:bodyPr/>
          <a:lstStyle/>
          <a:p>
            <a:r>
              <a:rPr lang="en-US" noProof="0" dirty="0"/>
              <a:t>Click to edit master title style</a:t>
            </a:r>
          </a:p>
        </p:txBody>
      </p:sp>
      <p:sp>
        <p:nvSpPr>
          <p:cNvPr id="7" name="Slide Number Placeholder 6"/>
          <p:cNvSpPr>
            <a:spLocks noGrp="1"/>
          </p:cNvSpPr>
          <p:nvPr>
            <p:ph type="sldNum" sz="quarter" idx="12"/>
          </p:nvPr>
        </p:nvSpPr>
        <p:spPr/>
        <p:txBody>
          <a:bodyPr/>
          <a:lstStyle/>
          <a:p>
            <a:fld id="{8BC64C03-9EC0-4B7E-8FE4-24DBF62E63E5}" type="slidenum">
              <a:rPr lang="en-US" smtClean="0"/>
              <a:t>‹#›</a:t>
            </a:fld>
            <a:endParaRPr lang="en-US"/>
          </a:p>
        </p:txBody>
      </p:sp>
      <p:sp>
        <p:nvSpPr>
          <p:cNvPr id="6" name="Text Placeholder 2"/>
          <p:cNvSpPr>
            <a:spLocks noGrp="1"/>
          </p:cNvSpPr>
          <p:nvPr>
            <p:ph type="body" sz="quarter" idx="13"/>
          </p:nvPr>
        </p:nvSpPr>
        <p:spPr>
          <a:xfrm>
            <a:off x="457201" y="1396473"/>
            <a:ext cx="5540828" cy="4780491"/>
          </a:xfrm>
        </p:spPr>
        <p:txBody>
          <a:bodyPr/>
          <a:lstStyle>
            <a:lvl1pPr marL="0" indent="0">
              <a:buFont typeface="Arial"/>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7EF0788-9E9D-4BA3-A132-B323D31F49BB}"/>
              </a:ext>
            </a:extLst>
          </p:cNvPr>
          <p:cNvSpPr>
            <a:spLocks noGrp="1"/>
          </p:cNvSpPr>
          <p:nvPr>
            <p:ph sz="quarter" idx="14"/>
          </p:nvPr>
        </p:nvSpPr>
        <p:spPr>
          <a:xfrm>
            <a:off x="6194426" y="1396474"/>
            <a:ext cx="5540375" cy="478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029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F99930E-69B7-4A72-98BD-FBA90240F6A7}"/>
              </a:ext>
            </a:extLst>
          </p:cNvPr>
          <p:cNvGraphicFramePr>
            <a:graphicFrameLocks noChangeAspect="1"/>
          </p:cNvGraphicFramePr>
          <p:nvPr userDrawn="1">
            <p:custDataLst>
              <p:tags r:id="rId2"/>
            </p:custDataLst>
            <p:extLst>
              <p:ext uri="{D42A27DB-BD31-4B8C-83A1-F6EECF244321}">
                <p14:modId xmlns:p14="http://schemas.microsoft.com/office/powerpoint/2010/main" val="26010393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06" name="think-cell Slide" r:id="rId5" imgW="306" imgH="306" progId="TCLayout.ActiveDocument.1">
                  <p:embed/>
                </p:oleObj>
              </mc:Choice>
              <mc:Fallback>
                <p:oleObj name="think-cell Slid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FE23A40-4642-46FC-80E3-90E9C2B1C501}"/>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latin typeface="Montserrat SemiBold" panose="00000700000000000000" pitchFamily="50" charset="0"/>
              <a:ea typeface="+mj-ea"/>
              <a:cs typeface="+mj-cs"/>
              <a:sym typeface="Montserrat SemiBold" panose="00000700000000000000" pitchFamily="50" charset="0"/>
            </a:endParaRPr>
          </a:p>
        </p:txBody>
      </p:sp>
      <p:sp>
        <p:nvSpPr>
          <p:cNvPr id="2" name="Title 1"/>
          <p:cNvSpPr>
            <a:spLocks noGrp="1"/>
          </p:cNvSpPr>
          <p:nvPr>
            <p:ph type="title" hasCustomPrompt="1"/>
          </p:nvPr>
        </p:nvSpPr>
        <p:spPr/>
        <p:txBody>
          <a:bodyPr/>
          <a:lstStyle/>
          <a:p>
            <a:r>
              <a:rPr lang="en-US" noProof="0" dirty="0"/>
              <a:t>Click to edit master title style</a:t>
            </a:r>
          </a:p>
        </p:txBody>
      </p:sp>
      <p:sp>
        <p:nvSpPr>
          <p:cNvPr id="7" name="Slide Number Placeholder 6"/>
          <p:cNvSpPr>
            <a:spLocks noGrp="1"/>
          </p:cNvSpPr>
          <p:nvPr>
            <p:ph type="sldNum" sz="quarter" idx="12"/>
          </p:nvPr>
        </p:nvSpPr>
        <p:spPr/>
        <p:txBody>
          <a:bodyPr/>
          <a:lstStyle/>
          <a:p>
            <a:fld id="{8BC64C03-9EC0-4B7E-8FE4-24DBF62E63E5}" type="slidenum">
              <a:rPr lang="en-US" smtClean="0"/>
              <a:t>‹#›</a:t>
            </a:fld>
            <a:endParaRPr lang="en-US"/>
          </a:p>
        </p:txBody>
      </p:sp>
      <p:sp>
        <p:nvSpPr>
          <p:cNvPr id="8" name="Text Placeholder 2"/>
          <p:cNvSpPr>
            <a:spLocks noGrp="1"/>
          </p:cNvSpPr>
          <p:nvPr>
            <p:ph type="body" sz="quarter" idx="13"/>
          </p:nvPr>
        </p:nvSpPr>
        <p:spPr>
          <a:xfrm>
            <a:off x="457201" y="1396473"/>
            <a:ext cx="3635828" cy="4780491"/>
          </a:xfrm>
        </p:spPr>
        <p:txBody>
          <a:bodyPr/>
          <a:lstStyle>
            <a:lvl1pPr marL="0" indent="0">
              <a:buFont typeface="Arial"/>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A8C7E46B-CD8E-4D36-BE34-7C73F0219F3A}"/>
              </a:ext>
            </a:extLst>
          </p:cNvPr>
          <p:cNvSpPr>
            <a:spLocks noGrp="1"/>
          </p:cNvSpPr>
          <p:nvPr>
            <p:ph sz="quarter" idx="14"/>
          </p:nvPr>
        </p:nvSpPr>
        <p:spPr>
          <a:xfrm>
            <a:off x="4278312" y="1397000"/>
            <a:ext cx="3635375" cy="4779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EF5E564C-1C39-4E0A-8A8C-A855C1988BDB}"/>
              </a:ext>
            </a:extLst>
          </p:cNvPr>
          <p:cNvSpPr>
            <a:spLocks noGrp="1"/>
          </p:cNvSpPr>
          <p:nvPr>
            <p:ph sz="quarter" idx="15"/>
          </p:nvPr>
        </p:nvSpPr>
        <p:spPr>
          <a:xfrm>
            <a:off x="8099425" y="1397000"/>
            <a:ext cx="3635375" cy="4779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095834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43F771D-7E10-4FFE-B948-BFE76CF37D42}"/>
              </a:ext>
            </a:extLst>
          </p:cNvPr>
          <p:cNvGraphicFramePr>
            <a:graphicFrameLocks noChangeAspect="1"/>
          </p:cNvGraphicFramePr>
          <p:nvPr userDrawn="1">
            <p:custDataLst>
              <p:tags r:id="rId2"/>
            </p:custDataLst>
            <p:extLst>
              <p:ext uri="{D42A27DB-BD31-4B8C-83A1-F6EECF244321}">
                <p14:modId xmlns:p14="http://schemas.microsoft.com/office/powerpoint/2010/main" val="22755914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30" name="think-cell Slide" r:id="rId5" imgW="306" imgH="306" progId="TCLayout.ActiveDocument.1">
                  <p:embed/>
                </p:oleObj>
              </mc:Choice>
              <mc:Fallback>
                <p:oleObj name="think-cell Slid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69CA6C2-9D60-45FF-9641-C2D96170897B}"/>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latin typeface="Montserrat SemiBold" panose="00000700000000000000" pitchFamily="50" charset="0"/>
              <a:ea typeface="+mj-ea"/>
              <a:cs typeface="+mj-cs"/>
              <a:sym typeface="Montserrat SemiBold" panose="00000700000000000000" pitchFamily="50" charset="0"/>
            </a:endParaRPr>
          </a:p>
        </p:txBody>
      </p:sp>
      <p:sp>
        <p:nvSpPr>
          <p:cNvPr id="2" name="Title 1"/>
          <p:cNvSpPr>
            <a:spLocks noGrp="1"/>
          </p:cNvSpPr>
          <p:nvPr>
            <p:ph type="title" hasCustomPrompt="1"/>
          </p:nvPr>
        </p:nvSpPr>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8BC64C03-9EC0-4B7E-8FE4-24DBF62E63E5}" type="slidenum">
              <a:rPr lang="en-US" smtClean="0"/>
              <a:t>‹#›</a:t>
            </a:fld>
            <a:endParaRPr lang="en-US"/>
          </a:p>
        </p:txBody>
      </p:sp>
      <p:sp>
        <p:nvSpPr>
          <p:cNvPr id="8" name="Text Placeholder 2"/>
          <p:cNvSpPr>
            <a:spLocks noGrp="1"/>
          </p:cNvSpPr>
          <p:nvPr>
            <p:ph type="body" sz="quarter" idx="13"/>
          </p:nvPr>
        </p:nvSpPr>
        <p:spPr>
          <a:xfrm>
            <a:off x="457200" y="1396473"/>
            <a:ext cx="5537200" cy="2252964"/>
          </a:xfrm>
        </p:spPr>
        <p:txBody>
          <a:bodyPr/>
          <a:lstStyle>
            <a:lvl1pPr marL="0" indent="0">
              <a:buFont typeface="Arial"/>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FD3143AB-9394-4B1D-9AD7-9DF0B2E4F9E5}"/>
              </a:ext>
            </a:extLst>
          </p:cNvPr>
          <p:cNvSpPr>
            <a:spLocks noGrp="1"/>
          </p:cNvSpPr>
          <p:nvPr>
            <p:ph sz="quarter" idx="14"/>
          </p:nvPr>
        </p:nvSpPr>
        <p:spPr>
          <a:xfrm>
            <a:off x="6197602" y="1396473"/>
            <a:ext cx="5537200" cy="225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509CF4F7-9D97-406F-82B7-FF24AA990C43}"/>
              </a:ext>
            </a:extLst>
          </p:cNvPr>
          <p:cNvSpPr>
            <a:spLocks noGrp="1"/>
          </p:cNvSpPr>
          <p:nvPr>
            <p:ph sz="quarter" idx="15"/>
          </p:nvPr>
        </p:nvSpPr>
        <p:spPr>
          <a:xfrm>
            <a:off x="457200" y="3864724"/>
            <a:ext cx="5537200" cy="2252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9BE0B341-71E8-47CC-A829-8E7D98106D10}"/>
              </a:ext>
            </a:extLst>
          </p:cNvPr>
          <p:cNvSpPr>
            <a:spLocks noGrp="1"/>
          </p:cNvSpPr>
          <p:nvPr>
            <p:ph sz="quarter" idx="16"/>
          </p:nvPr>
        </p:nvSpPr>
        <p:spPr>
          <a:xfrm>
            <a:off x="6197600" y="3863975"/>
            <a:ext cx="5537200" cy="225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2235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7C99ECC-8008-4DDC-B9AD-9F32F5DD1CB7}"/>
              </a:ext>
            </a:extLst>
          </p:cNvPr>
          <p:cNvGraphicFramePr>
            <a:graphicFrameLocks noChangeAspect="1"/>
          </p:cNvGraphicFramePr>
          <p:nvPr userDrawn="1">
            <p:custDataLst>
              <p:tags r:id="rId2"/>
            </p:custDataLst>
            <p:extLst>
              <p:ext uri="{D42A27DB-BD31-4B8C-83A1-F6EECF244321}">
                <p14:modId xmlns:p14="http://schemas.microsoft.com/office/powerpoint/2010/main" val="28167808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54" name="think-cell Slide" r:id="rId5" imgW="306" imgH="306" progId="TCLayout.ActiveDocument.1">
                  <p:embed/>
                </p:oleObj>
              </mc:Choice>
              <mc:Fallback>
                <p:oleObj name="think-cell Slid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60A71401-5A22-4971-8A91-0DF6AFAF6851}"/>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latin typeface="Montserrat SemiBold" panose="00000700000000000000" pitchFamily="50" charset="0"/>
              <a:ea typeface="+mj-ea"/>
              <a:cs typeface="+mj-cs"/>
              <a:sym typeface="Montserrat SemiBold" panose="00000700000000000000" pitchFamily="50" charset="0"/>
            </a:endParaRPr>
          </a:p>
        </p:txBody>
      </p:sp>
      <p:sp>
        <p:nvSpPr>
          <p:cNvPr id="2" name="Title 1"/>
          <p:cNvSpPr>
            <a:spLocks noGrp="1"/>
          </p:cNvSpPr>
          <p:nvPr>
            <p:ph type="title" hasCustomPrompt="1"/>
          </p:nvPr>
        </p:nvSpPr>
        <p:spPr/>
        <p:txBody>
          <a:bodyPr/>
          <a:lstStyle/>
          <a:p>
            <a:r>
              <a:rPr lang="en-US" dirty="0"/>
              <a:t>Click to edit master title style</a:t>
            </a:r>
          </a:p>
        </p:txBody>
      </p:sp>
      <p:sp>
        <p:nvSpPr>
          <p:cNvPr id="5" name="Slide Number Placeholder 4"/>
          <p:cNvSpPr>
            <a:spLocks noGrp="1"/>
          </p:cNvSpPr>
          <p:nvPr>
            <p:ph type="sldNum" sz="quarter" idx="12"/>
          </p:nvPr>
        </p:nvSpPr>
        <p:spPr/>
        <p:txBody>
          <a:bodyPr/>
          <a:lstStyle/>
          <a:p>
            <a:fld id="{8BC64C03-9EC0-4B7E-8FE4-24DBF62E63E5}" type="slidenum">
              <a:rPr lang="en-US" smtClean="0"/>
              <a:t>‹#›</a:t>
            </a:fld>
            <a:endParaRPr lang="en-US"/>
          </a:p>
        </p:txBody>
      </p:sp>
    </p:spTree>
    <p:extLst>
      <p:ext uri="{BB962C8B-B14F-4D97-AF65-F5344CB8AC3E}">
        <p14:creationId xmlns:p14="http://schemas.microsoft.com/office/powerpoint/2010/main" val="28124596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C64C03-9EC0-4B7E-8FE4-24DBF62E63E5}" type="slidenum">
              <a:rPr lang="en-US" smtClean="0"/>
              <a:t>‹#›</a:t>
            </a:fld>
            <a:endParaRPr lang="en-US"/>
          </a:p>
        </p:txBody>
      </p:sp>
    </p:spTree>
    <p:extLst>
      <p:ext uri="{BB962C8B-B14F-4D97-AF65-F5344CB8AC3E}">
        <p14:creationId xmlns:p14="http://schemas.microsoft.com/office/powerpoint/2010/main" val="35918671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1_Closing Page">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71FDC6-8BC6-0B4E-B9C9-35D772F63119}"/>
              </a:ext>
            </a:extLst>
          </p:cNvPr>
          <p:cNvSpPr/>
          <p:nvPr userDrawn="1"/>
        </p:nvSpPr>
        <p:spPr>
          <a:xfrm>
            <a:off x="0" y="0"/>
            <a:ext cx="12192000" cy="6858000"/>
          </a:xfrm>
          <a:prstGeom prst="rect">
            <a:avLst/>
          </a:pr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extBox 1"/>
          <p:cNvSpPr txBox="1"/>
          <p:nvPr userDrawn="1"/>
        </p:nvSpPr>
        <p:spPr>
          <a:xfrm>
            <a:off x="2853723" y="2260705"/>
            <a:ext cx="6480779" cy="646331"/>
          </a:xfrm>
          <a:prstGeom prst="rect">
            <a:avLst/>
          </a:prstGeom>
          <a:noFill/>
        </p:spPr>
        <p:txBody>
          <a:bodyPr wrap="square" rtlCol="0">
            <a:spAutoFit/>
          </a:bodyPr>
          <a:lstStyle/>
          <a:p>
            <a:pPr algn="ctr"/>
            <a:r>
              <a:rPr lang="en-US" sz="3600" b="1" spc="600" dirty="0">
                <a:solidFill>
                  <a:schemeClr val="accent1"/>
                </a:solidFill>
              </a:rPr>
              <a:t>THANK Y</a:t>
            </a:r>
            <a:r>
              <a:rPr lang="en-US" sz="3600" b="1" spc="600" dirty="0">
                <a:solidFill>
                  <a:schemeClr val="accent2"/>
                </a:solidFill>
              </a:rPr>
              <a:t>O</a:t>
            </a:r>
            <a:r>
              <a:rPr lang="en-US" sz="3600" b="1" spc="600" dirty="0">
                <a:solidFill>
                  <a:schemeClr val="accent1"/>
                </a:solidFill>
              </a:rPr>
              <a:t>U</a:t>
            </a:r>
          </a:p>
        </p:txBody>
      </p:sp>
      <p:pic>
        <p:nvPicPr>
          <p:cNvPr id="6" name="Picture 5">
            <a:extLst>
              <a:ext uri="{FF2B5EF4-FFF2-40B4-BE49-F238E27FC236}">
                <a16:creationId xmlns:a16="http://schemas.microsoft.com/office/drawing/2014/main" id="{DA19C623-787A-B949-A7A0-557749088B7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4640574" y="3813745"/>
            <a:ext cx="2882900" cy="1104900"/>
          </a:xfrm>
          <a:prstGeom prst="rect">
            <a:avLst/>
          </a:prstGeom>
        </p:spPr>
      </p:pic>
      <p:pic>
        <p:nvPicPr>
          <p:cNvPr id="7" name="Picture 6">
            <a:extLst>
              <a:ext uri="{FF2B5EF4-FFF2-40B4-BE49-F238E27FC236}">
                <a16:creationId xmlns:a16="http://schemas.microsoft.com/office/drawing/2014/main" id="{1DBDFCD3-5876-8146-B9D6-2E4E1763D9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528" y="6156648"/>
            <a:ext cx="12192000" cy="701354"/>
          </a:xfrm>
          <a:prstGeom prst="rect">
            <a:avLst/>
          </a:prstGeom>
        </p:spPr>
      </p:pic>
    </p:spTree>
    <p:extLst>
      <p:ext uri="{BB962C8B-B14F-4D97-AF65-F5344CB8AC3E}">
        <p14:creationId xmlns:p14="http://schemas.microsoft.com/office/powerpoint/2010/main" val="15075201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or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3EC3B2-3C94-AB43-BABA-3E7F81EC800E}"/>
              </a:ext>
            </a:extLst>
          </p:cNvPr>
          <p:cNvSpPr>
            <a:spLocks noGrp="1"/>
          </p:cNvSpPr>
          <p:nvPr>
            <p:ph type="sldNum" sz="quarter" idx="10"/>
          </p:nvPr>
        </p:nvSpPr>
        <p:spPr/>
        <p:txBody>
          <a:bodyPr/>
          <a:lstStyle/>
          <a:p>
            <a:fld id="{8BC64C03-9EC0-4B7E-8FE4-24DBF62E63E5}" type="slidenum">
              <a:rPr lang="en-US" smtClean="0"/>
              <a:pPr/>
              <a:t>‹#›</a:t>
            </a:fld>
            <a:endParaRPr lang="en-US"/>
          </a:p>
        </p:txBody>
      </p:sp>
      <p:grpSp>
        <p:nvGrpSpPr>
          <p:cNvPr id="4" name="Group 3">
            <a:extLst>
              <a:ext uri="{FF2B5EF4-FFF2-40B4-BE49-F238E27FC236}">
                <a16:creationId xmlns:a16="http://schemas.microsoft.com/office/drawing/2014/main" id="{27B145A7-75EE-4F11-BF97-034BB33819C5}"/>
              </a:ext>
            </a:extLst>
          </p:cNvPr>
          <p:cNvGrpSpPr/>
          <p:nvPr userDrawn="1"/>
        </p:nvGrpSpPr>
        <p:grpSpPr>
          <a:xfrm>
            <a:off x="1572981" y="1562638"/>
            <a:ext cx="1575487" cy="1506738"/>
            <a:chOff x="244513" y="1467748"/>
            <a:chExt cx="1575487" cy="1506738"/>
          </a:xfrm>
        </p:grpSpPr>
        <p:sp>
          <p:nvSpPr>
            <p:cNvPr id="6" name="Rectangle 5">
              <a:extLst>
                <a:ext uri="{FF2B5EF4-FFF2-40B4-BE49-F238E27FC236}">
                  <a16:creationId xmlns:a16="http://schemas.microsoft.com/office/drawing/2014/main" id="{9B3CDF35-2C7F-48A3-A1E4-CD983E6B41D6}"/>
                </a:ext>
              </a:extLst>
            </p:cNvPr>
            <p:cNvSpPr/>
            <p:nvPr userDrawn="1"/>
          </p:nvSpPr>
          <p:spPr>
            <a:xfrm>
              <a:off x="244513" y="14677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7" name="Rectangle 6">
              <a:extLst>
                <a:ext uri="{FF2B5EF4-FFF2-40B4-BE49-F238E27FC236}">
                  <a16:creationId xmlns:a16="http://schemas.microsoft.com/office/drawing/2014/main" id="{332E1212-C2CF-4DFC-8156-3DA09EE98195}"/>
                </a:ext>
              </a:extLst>
            </p:cNvPr>
            <p:cNvSpPr/>
            <p:nvPr userDrawn="1"/>
          </p:nvSpPr>
          <p:spPr>
            <a:xfrm>
              <a:off x="244513" y="1467748"/>
              <a:ext cx="271337" cy="1506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8" name="Rectangle 7">
              <a:extLst>
                <a:ext uri="{FF2B5EF4-FFF2-40B4-BE49-F238E27FC236}">
                  <a16:creationId xmlns:a16="http://schemas.microsoft.com/office/drawing/2014/main" id="{B577E966-3097-4B53-8F68-04193B1751AB}"/>
                </a:ext>
              </a:extLst>
            </p:cNvPr>
            <p:cNvSpPr/>
            <p:nvPr userDrawn="1"/>
          </p:nvSpPr>
          <p:spPr>
            <a:xfrm>
              <a:off x="547107" y="17022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dirty="0">
                  <a:solidFill>
                    <a:schemeClr val="accent1"/>
                  </a:solidFill>
                </a:rPr>
                <a:t>R:  </a:t>
              </a:r>
              <a:r>
                <a:rPr lang="en-US" sz="2000" dirty="0">
                  <a:solidFill>
                    <a:schemeClr val="accent1"/>
                  </a:solidFill>
                </a:rPr>
                <a:t>49</a:t>
              </a:r>
              <a:endParaRPr lang="en-US" sz="2000" b="1" dirty="0">
                <a:solidFill>
                  <a:schemeClr val="accent1"/>
                </a:solidFill>
              </a:endParaRPr>
            </a:p>
            <a:p>
              <a:r>
                <a:rPr lang="en-US" sz="2000" b="1" dirty="0">
                  <a:solidFill>
                    <a:schemeClr val="accent1"/>
                  </a:solidFill>
                </a:rPr>
                <a:t>G: </a:t>
              </a:r>
              <a:r>
                <a:rPr lang="en-US" sz="2000" dirty="0">
                  <a:solidFill>
                    <a:schemeClr val="accent1"/>
                  </a:solidFill>
                </a:rPr>
                <a:t>   0</a:t>
              </a:r>
            </a:p>
            <a:p>
              <a:r>
                <a:rPr lang="en-US" sz="2000" b="1" dirty="0">
                  <a:solidFill>
                    <a:schemeClr val="accent1"/>
                  </a:solidFill>
                </a:rPr>
                <a:t>B:  </a:t>
              </a:r>
              <a:r>
                <a:rPr lang="en-US" sz="2000" dirty="0">
                  <a:solidFill>
                    <a:schemeClr val="accent1"/>
                  </a:solidFill>
                </a:rPr>
                <a:t>111</a:t>
              </a:r>
              <a:endParaRPr lang="en-GB" sz="2000" dirty="0">
                <a:solidFill>
                  <a:schemeClr val="accent1"/>
                </a:solidFill>
              </a:endParaRPr>
            </a:p>
          </p:txBody>
        </p:sp>
      </p:grpSp>
      <p:grpSp>
        <p:nvGrpSpPr>
          <p:cNvPr id="9" name="Group 8">
            <a:extLst>
              <a:ext uri="{FF2B5EF4-FFF2-40B4-BE49-F238E27FC236}">
                <a16:creationId xmlns:a16="http://schemas.microsoft.com/office/drawing/2014/main" id="{4BE939B9-73E3-4430-82CF-958BB66773A0}"/>
              </a:ext>
            </a:extLst>
          </p:cNvPr>
          <p:cNvGrpSpPr/>
          <p:nvPr userDrawn="1"/>
        </p:nvGrpSpPr>
        <p:grpSpPr>
          <a:xfrm>
            <a:off x="3222996" y="1574087"/>
            <a:ext cx="1575487" cy="1506738"/>
            <a:chOff x="2187613" y="1467748"/>
            <a:chExt cx="1575487" cy="1506738"/>
          </a:xfrm>
        </p:grpSpPr>
        <p:sp>
          <p:nvSpPr>
            <p:cNvPr id="10" name="Rectangle 9">
              <a:extLst>
                <a:ext uri="{FF2B5EF4-FFF2-40B4-BE49-F238E27FC236}">
                  <a16:creationId xmlns:a16="http://schemas.microsoft.com/office/drawing/2014/main" id="{5F6247E0-F15F-40D9-910D-E8F79F0EEEE6}"/>
                </a:ext>
              </a:extLst>
            </p:cNvPr>
            <p:cNvSpPr/>
            <p:nvPr userDrawn="1"/>
          </p:nvSpPr>
          <p:spPr>
            <a:xfrm>
              <a:off x="2187613" y="14677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11" name="Rectangle 10">
              <a:extLst>
                <a:ext uri="{FF2B5EF4-FFF2-40B4-BE49-F238E27FC236}">
                  <a16:creationId xmlns:a16="http://schemas.microsoft.com/office/drawing/2014/main" id="{7C104F7E-07E5-4B53-ACB5-CECE5F228368}"/>
                </a:ext>
              </a:extLst>
            </p:cNvPr>
            <p:cNvSpPr/>
            <p:nvPr userDrawn="1"/>
          </p:nvSpPr>
          <p:spPr>
            <a:xfrm>
              <a:off x="2187613" y="1467748"/>
              <a:ext cx="271337" cy="15067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12" name="Rectangle 11">
              <a:extLst>
                <a:ext uri="{FF2B5EF4-FFF2-40B4-BE49-F238E27FC236}">
                  <a16:creationId xmlns:a16="http://schemas.microsoft.com/office/drawing/2014/main" id="{1D2970A9-0CD5-4495-A494-F26453C14F79}"/>
                </a:ext>
              </a:extLst>
            </p:cNvPr>
            <p:cNvSpPr/>
            <p:nvPr userDrawn="1"/>
          </p:nvSpPr>
          <p:spPr>
            <a:xfrm>
              <a:off x="2490207" y="17022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dirty="0">
                  <a:solidFill>
                    <a:schemeClr val="accent2"/>
                  </a:solidFill>
                </a:rPr>
                <a:t>R: </a:t>
              </a:r>
              <a:r>
                <a:rPr lang="en-US" sz="2000" dirty="0">
                  <a:solidFill>
                    <a:schemeClr val="accent2"/>
                  </a:solidFill>
                </a:rPr>
                <a:t>149</a:t>
              </a:r>
              <a:endParaRPr lang="en-US" sz="2000" b="1" dirty="0">
                <a:solidFill>
                  <a:schemeClr val="accent2"/>
                </a:solidFill>
              </a:endParaRPr>
            </a:p>
            <a:p>
              <a:r>
                <a:rPr lang="en-US" sz="2000" b="1" dirty="0">
                  <a:solidFill>
                    <a:schemeClr val="accent2"/>
                  </a:solidFill>
                </a:rPr>
                <a:t>G: </a:t>
              </a:r>
              <a:r>
                <a:rPr lang="en-US" sz="2000" dirty="0">
                  <a:solidFill>
                    <a:schemeClr val="accent2"/>
                  </a:solidFill>
                </a:rPr>
                <a:t>121</a:t>
              </a:r>
            </a:p>
            <a:p>
              <a:r>
                <a:rPr lang="en-US" sz="2000" b="1" dirty="0">
                  <a:solidFill>
                    <a:schemeClr val="accent2"/>
                  </a:solidFill>
                </a:rPr>
                <a:t>B: </a:t>
              </a:r>
              <a:r>
                <a:rPr lang="en-US" sz="2000" dirty="0">
                  <a:solidFill>
                    <a:schemeClr val="accent2"/>
                  </a:solidFill>
                </a:rPr>
                <a:t>211</a:t>
              </a:r>
              <a:endParaRPr lang="en-GB" sz="2000" dirty="0">
                <a:solidFill>
                  <a:schemeClr val="accent2"/>
                </a:solidFill>
              </a:endParaRPr>
            </a:p>
          </p:txBody>
        </p:sp>
      </p:grpSp>
      <p:grpSp>
        <p:nvGrpSpPr>
          <p:cNvPr id="13" name="Group 12">
            <a:extLst>
              <a:ext uri="{FF2B5EF4-FFF2-40B4-BE49-F238E27FC236}">
                <a16:creationId xmlns:a16="http://schemas.microsoft.com/office/drawing/2014/main" id="{B7911776-63A9-4D3B-89AC-1ADF77FCD1BB}"/>
              </a:ext>
            </a:extLst>
          </p:cNvPr>
          <p:cNvGrpSpPr/>
          <p:nvPr userDrawn="1"/>
        </p:nvGrpSpPr>
        <p:grpSpPr>
          <a:xfrm>
            <a:off x="4885845" y="1562638"/>
            <a:ext cx="1580992" cy="1506738"/>
            <a:chOff x="4130713" y="1467748"/>
            <a:chExt cx="1580992" cy="1506738"/>
          </a:xfrm>
        </p:grpSpPr>
        <p:sp>
          <p:nvSpPr>
            <p:cNvPr id="14" name="Rectangle 13">
              <a:extLst>
                <a:ext uri="{FF2B5EF4-FFF2-40B4-BE49-F238E27FC236}">
                  <a16:creationId xmlns:a16="http://schemas.microsoft.com/office/drawing/2014/main" id="{ED54F8EF-CC18-44A8-A072-805886AA7FDF}"/>
                </a:ext>
              </a:extLst>
            </p:cNvPr>
            <p:cNvSpPr/>
            <p:nvPr userDrawn="1"/>
          </p:nvSpPr>
          <p:spPr>
            <a:xfrm>
              <a:off x="4130713" y="14677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15" name="Rectangle 14">
              <a:extLst>
                <a:ext uri="{FF2B5EF4-FFF2-40B4-BE49-F238E27FC236}">
                  <a16:creationId xmlns:a16="http://schemas.microsoft.com/office/drawing/2014/main" id="{D808A8DA-617B-43D3-B936-119752D2BCF0}"/>
                </a:ext>
              </a:extLst>
            </p:cNvPr>
            <p:cNvSpPr/>
            <p:nvPr userDrawn="1"/>
          </p:nvSpPr>
          <p:spPr>
            <a:xfrm>
              <a:off x="4130713" y="1467748"/>
              <a:ext cx="271337" cy="15067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16" name="Rectangle 15">
              <a:extLst>
                <a:ext uri="{FF2B5EF4-FFF2-40B4-BE49-F238E27FC236}">
                  <a16:creationId xmlns:a16="http://schemas.microsoft.com/office/drawing/2014/main" id="{B8A642E0-884D-45CC-85CA-ABBA5B643CBD}"/>
                </a:ext>
              </a:extLst>
            </p:cNvPr>
            <p:cNvSpPr/>
            <p:nvPr userDrawn="1"/>
          </p:nvSpPr>
          <p:spPr>
            <a:xfrm>
              <a:off x="4438812" y="17022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dirty="0">
                  <a:solidFill>
                    <a:schemeClr val="accent3"/>
                  </a:solidFill>
                </a:rPr>
                <a:t>R: </a:t>
              </a:r>
              <a:r>
                <a:rPr lang="en-US" sz="2000" dirty="0">
                  <a:solidFill>
                    <a:schemeClr val="accent3"/>
                  </a:solidFill>
                </a:rPr>
                <a:t>236</a:t>
              </a:r>
              <a:endParaRPr lang="en-US" sz="2000" b="1" dirty="0">
                <a:solidFill>
                  <a:schemeClr val="accent3"/>
                </a:solidFill>
              </a:endParaRPr>
            </a:p>
            <a:p>
              <a:r>
                <a:rPr lang="en-US" sz="2000" b="1" dirty="0">
                  <a:solidFill>
                    <a:schemeClr val="accent3"/>
                  </a:solidFill>
                </a:rPr>
                <a:t>G:     </a:t>
              </a:r>
              <a:r>
                <a:rPr lang="en-US" sz="2000" dirty="0">
                  <a:solidFill>
                    <a:schemeClr val="accent3"/>
                  </a:solidFill>
                </a:rPr>
                <a:t>0</a:t>
              </a:r>
            </a:p>
            <a:p>
              <a:r>
                <a:rPr lang="en-US" sz="2000" b="1" dirty="0">
                  <a:solidFill>
                    <a:schemeClr val="accent3"/>
                  </a:solidFill>
                </a:rPr>
                <a:t>B: </a:t>
              </a:r>
              <a:r>
                <a:rPr lang="en-US" sz="2000" dirty="0">
                  <a:solidFill>
                    <a:schemeClr val="accent3"/>
                  </a:solidFill>
                </a:rPr>
                <a:t>140</a:t>
              </a:r>
              <a:endParaRPr lang="en-GB" sz="2000" dirty="0">
                <a:solidFill>
                  <a:schemeClr val="accent3"/>
                </a:solidFill>
              </a:endParaRPr>
            </a:p>
          </p:txBody>
        </p:sp>
      </p:grpSp>
      <p:grpSp>
        <p:nvGrpSpPr>
          <p:cNvPr id="17" name="Group 16">
            <a:extLst>
              <a:ext uri="{FF2B5EF4-FFF2-40B4-BE49-F238E27FC236}">
                <a16:creationId xmlns:a16="http://schemas.microsoft.com/office/drawing/2014/main" id="{773C5663-DC30-4CCA-A9FB-140A68749BA3}"/>
              </a:ext>
            </a:extLst>
          </p:cNvPr>
          <p:cNvGrpSpPr/>
          <p:nvPr userDrawn="1"/>
        </p:nvGrpSpPr>
        <p:grpSpPr>
          <a:xfrm>
            <a:off x="6588656" y="1569541"/>
            <a:ext cx="1575487" cy="1506738"/>
            <a:chOff x="6073813" y="1467748"/>
            <a:chExt cx="1575487" cy="1506738"/>
          </a:xfrm>
        </p:grpSpPr>
        <p:sp>
          <p:nvSpPr>
            <p:cNvPr id="18" name="Rectangle 17">
              <a:extLst>
                <a:ext uri="{FF2B5EF4-FFF2-40B4-BE49-F238E27FC236}">
                  <a16:creationId xmlns:a16="http://schemas.microsoft.com/office/drawing/2014/main" id="{7972840A-2AA9-4D67-8EA7-512A00150F4A}"/>
                </a:ext>
              </a:extLst>
            </p:cNvPr>
            <p:cNvSpPr/>
            <p:nvPr userDrawn="1"/>
          </p:nvSpPr>
          <p:spPr>
            <a:xfrm>
              <a:off x="6073813" y="14677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19" name="Rectangle 18">
              <a:extLst>
                <a:ext uri="{FF2B5EF4-FFF2-40B4-BE49-F238E27FC236}">
                  <a16:creationId xmlns:a16="http://schemas.microsoft.com/office/drawing/2014/main" id="{B19F363B-E5BF-4969-B73E-D36574E633E7}"/>
                </a:ext>
              </a:extLst>
            </p:cNvPr>
            <p:cNvSpPr/>
            <p:nvPr userDrawn="1"/>
          </p:nvSpPr>
          <p:spPr>
            <a:xfrm>
              <a:off x="6073813" y="1467748"/>
              <a:ext cx="271337" cy="1506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20" name="Rectangle 19">
              <a:extLst>
                <a:ext uri="{FF2B5EF4-FFF2-40B4-BE49-F238E27FC236}">
                  <a16:creationId xmlns:a16="http://schemas.microsoft.com/office/drawing/2014/main" id="{1C224032-AF76-4370-B7BC-849C99A732FF}"/>
                </a:ext>
              </a:extLst>
            </p:cNvPr>
            <p:cNvSpPr/>
            <p:nvPr userDrawn="1"/>
          </p:nvSpPr>
          <p:spPr>
            <a:xfrm>
              <a:off x="6376407" y="17022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dirty="0">
                  <a:solidFill>
                    <a:schemeClr val="accent4"/>
                  </a:solidFill>
                </a:rPr>
                <a:t>R: </a:t>
              </a:r>
              <a:r>
                <a:rPr lang="en-US" sz="2000" dirty="0">
                  <a:solidFill>
                    <a:schemeClr val="accent4"/>
                  </a:solidFill>
                </a:rPr>
                <a:t>124</a:t>
              </a:r>
              <a:endParaRPr lang="en-US" sz="2000" b="1" dirty="0">
                <a:solidFill>
                  <a:schemeClr val="accent4"/>
                </a:solidFill>
              </a:endParaRPr>
            </a:p>
            <a:p>
              <a:r>
                <a:rPr lang="en-US" sz="2000" b="1" dirty="0">
                  <a:solidFill>
                    <a:schemeClr val="accent4"/>
                  </a:solidFill>
                </a:rPr>
                <a:t>G: </a:t>
              </a:r>
              <a:r>
                <a:rPr lang="en-US" sz="2000" dirty="0">
                  <a:solidFill>
                    <a:schemeClr val="accent4"/>
                  </a:solidFill>
                </a:rPr>
                <a:t>119</a:t>
              </a:r>
            </a:p>
            <a:p>
              <a:r>
                <a:rPr lang="en-US" sz="2000" b="1" dirty="0">
                  <a:solidFill>
                    <a:schemeClr val="accent4"/>
                  </a:solidFill>
                </a:rPr>
                <a:t>B: </a:t>
              </a:r>
              <a:r>
                <a:rPr lang="en-US" sz="2000" dirty="0">
                  <a:solidFill>
                    <a:schemeClr val="accent4"/>
                  </a:solidFill>
                </a:rPr>
                <a:t>173</a:t>
              </a:r>
              <a:endParaRPr lang="en-GB" sz="2000" dirty="0">
                <a:solidFill>
                  <a:schemeClr val="accent4"/>
                </a:solidFill>
              </a:endParaRPr>
            </a:p>
          </p:txBody>
        </p:sp>
      </p:grpSp>
      <p:grpSp>
        <p:nvGrpSpPr>
          <p:cNvPr id="21" name="Group 20">
            <a:extLst>
              <a:ext uri="{FF2B5EF4-FFF2-40B4-BE49-F238E27FC236}">
                <a16:creationId xmlns:a16="http://schemas.microsoft.com/office/drawing/2014/main" id="{6F00F8E3-4464-4015-99A3-BD376BF792BC}"/>
              </a:ext>
            </a:extLst>
          </p:cNvPr>
          <p:cNvGrpSpPr/>
          <p:nvPr userDrawn="1"/>
        </p:nvGrpSpPr>
        <p:grpSpPr>
          <a:xfrm>
            <a:off x="1572981" y="3505738"/>
            <a:ext cx="1575487" cy="1506738"/>
            <a:chOff x="244513" y="3410848"/>
            <a:chExt cx="1575487" cy="1506738"/>
          </a:xfrm>
        </p:grpSpPr>
        <p:sp>
          <p:nvSpPr>
            <p:cNvPr id="22" name="Rectangle 21">
              <a:extLst>
                <a:ext uri="{FF2B5EF4-FFF2-40B4-BE49-F238E27FC236}">
                  <a16:creationId xmlns:a16="http://schemas.microsoft.com/office/drawing/2014/main" id="{2DF4DB86-EDCA-4645-B506-BB531AD878BD}"/>
                </a:ext>
              </a:extLst>
            </p:cNvPr>
            <p:cNvSpPr/>
            <p:nvPr userDrawn="1"/>
          </p:nvSpPr>
          <p:spPr>
            <a:xfrm>
              <a:off x="244513" y="34108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23" name="Rectangle 22">
              <a:extLst>
                <a:ext uri="{FF2B5EF4-FFF2-40B4-BE49-F238E27FC236}">
                  <a16:creationId xmlns:a16="http://schemas.microsoft.com/office/drawing/2014/main" id="{142D73B5-7563-4566-802C-029A9ED9B3A0}"/>
                </a:ext>
              </a:extLst>
            </p:cNvPr>
            <p:cNvSpPr/>
            <p:nvPr userDrawn="1"/>
          </p:nvSpPr>
          <p:spPr>
            <a:xfrm>
              <a:off x="244513" y="3410848"/>
              <a:ext cx="271337" cy="150673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24" name="Rectangle 23">
              <a:extLst>
                <a:ext uri="{FF2B5EF4-FFF2-40B4-BE49-F238E27FC236}">
                  <a16:creationId xmlns:a16="http://schemas.microsoft.com/office/drawing/2014/main" id="{42D60A10-C6BA-49F3-8722-15D158CFEA67}"/>
                </a:ext>
              </a:extLst>
            </p:cNvPr>
            <p:cNvSpPr/>
            <p:nvPr userDrawn="1"/>
          </p:nvSpPr>
          <p:spPr>
            <a:xfrm>
              <a:off x="547107" y="36453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dirty="0">
                  <a:solidFill>
                    <a:schemeClr val="accent5"/>
                  </a:solidFill>
                </a:rPr>
                <a:t>R: </a:t>
              </a:r>
              <a:r>
                <a:rPr lang="en-US" sz="2000" dirty="0">
                  <a:solidFill>
                    <a:schemeClr val="accent5"/>
                  </a:solidFill>
                </a:rPr>
                <a:t>    0</a:t>
              </a:r>
              <a:endParaRPr lang="en-US" sz="2000" b="1" dirty="0">
                <a:solidFill>
                  <a:schemeClr val="accent5"/>
                </a:solidFill>
              </a:endParaRPr>
            </a:p>
            <a:p>
              <a:r>
                <a:rPr lang="en-US" sz="2000" b="1" dirty="0">
                  <a:solidFill>
                    <a:schemeClr val="accent5"/>
                  </a:solidFill>
                </a:rPr>
                <a:t>G: </a:t>
              </a:r>
              <a:r>
                <a:rPr lang="en-US" sz="2000" dirty="0">
                  <a:solidFill>
                    <a:schemeClr val="accent5"/>
                  </a:solidFill>
                </a:rPr>
                <a:t>174</a:t>
              </a:r>
            </a:p>
            <a:p>
              <a:r>
                <a:rPr lang="en-US" sz="2000" b="1" dirty="0">
                  <a:solidFill>
                    <a:schemeClr val="accent5"/>
                  </a:solidFill>
                </a:rPr>
                <a:t>B: </a:t>
              </a:r>
              <a:r>
                <a:rPr lang="en-US" sz="2000" dirty="0">
                  <a:solidFill>
                    <a:schemeClr val="accent5"/>
                  </a:solidFill>
                </a:rPr>
                <a:t>239</a:t>
              </a:r>
              <a:endParaRPr lang="en-GB" sz="2000" dirty="0">
                <a:solidFill>
                  <a:schemeClr val="accent5"/>
                </a:solidFill>
              </a:endParaRPr>
            </a:p>
          </p:txBody>
        </p:sp>
      </p:grpSp>
      <p:grpSp>
        <p:nvGrpSpPr>
          <p:cNvPr id="25" name="Group 24">
            <a:extLst>
              <a:ext uri="{FF2B5EF4-FFF2-40B4-BE49-F238E27FC236}">
                <a16:creationId xmlns:a16="http://schemas.microsoft.com/office/drawing/2014/main" id="{6B492832-5935-497E-B336-DA13045E9B8B}"/>
              </a:ext>
            </a:extLst>
          </p:cNvPr>
          <p:cNvGrpSpPr/>
          <p:nvPr userDrawn="1"/>
        </p:nvGrpSpPr>
        <p:grpSpPr>
          <a:xfrm>
            <a:off x="3233867" y="3505738"/>
            <a:ext cx="1575487" cy="1506738"/>
            <a:chOff x="2187613" y="3410848"/>
            <a:chExt cx="1575487" cy="1506738"/>
          </a:xfrm>
        </p:grpSpPr>
        <p:sp>
          <p:nvSpPr>
            <p:cNvPr id="26" name="Rectangle 25">
              <a:extLst>
                <a:ext uri="{FF2B5EF4-FFF2-40B4-BE49-F238E27FC236}">
                  <a16:creationId xmlns:a16="http://schemas.microsoft.com/office/drawing/2014/main" id="{993C6EAD-61A7-443F-BCCC-631E7B817387}"/>
                </a:ext>
              </a:extLst>
            </p:cNvPr>
            <p:cNvSpPr/>
            <p:nvPr userDrawn="1"/>
          </p:nvSpPr>
          <p:spPr>
            <a:xfrm>
              <a:off x="2187613" y="34108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27" name="Rectangle 26">
              <a:extLst>
                <a:ext uri="{FF2B5EF4-FFF2-40B4-BE49-F238E27FC236}">
                  <a16:creationId xmlns:a16="http://schemas.microsoft.com/office/drawing/2014/main" id="{4239E46F-3812-4888-B58F-B7470EAAF930}"/>
                </a:ext>
              </a:extLst>
            </p:cNvPr>
            <p:cNvSpPr/>
            <p:nvPr userDrawn="1"/>
          </p:nvSpPr>
          <p:spPr>
            <a:xfrm>
              <a:off x="2187613" y="3410848"/>
              <a:ext cx="271337" cy="15067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28" name="Rectangle 27">
              <a:extLst>
                <a:ext uri="{FF2B5EF4-FFF2-40B4-BE49-F238E27FC236}">
                  <a16:creationId xmlns:a16="http://schemas.microsoft.com/office/drawing/2014/main" id="{A472EA63-2191-4100-AA6E-A12B4109B10C}"/>
                </a:ext>
              </a:extLst>
            </p:cNvPr>
            <p:cNvSpPr/>
            <p:nvPr userDrawn="1"/>
          </p:nvSpPr>
          <p:spPr>
            <a:xfrm>
              <a:off x="2490207" y="36453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dirty="0">
                  <a:solidFill>
                    <a:schemeClr val="accent6"/>
                  </a:solidFill>
                </a:rPr>
                <a:t>R:    </a:t>
              </a:r>
              <a:r>
                <a:rPr lang="en-US" sz="2000" dirty="0">
                  <a:solidFill>
                    <a:schemeClr val="accent6"/>
                  </a:solidFill>
                </a:rPr>
                <a:t>19</a:t>
              </a:r>
              <a:endParaRPr lang="en-US" sz="2000" b="1" dirty="0">
                <a:solidFill>
                  <a:schemeClr val="accent6"/>
                </a:solidFill>
              </a:endParaRPr>
            </a:p>
            <a:p>
              <a:r>
                <a:rPr lang="en-US" sz="2000" b="1" dirty="0">
                  <a:solidFill>
                    <a:schemeClr val="accent6"/>
                  </a:solidFill>
                </a:rPr>
                <a:t>G: </a:t>
              </a:r>
              <a:r>
                <a:rPr lang="en-US" sz="2000" dirty="0">
                  <a:solidFill>
                    <a:schemeClr val="accent6"/>
                  </a:solidFill>
                </a:rPr>
                <a:t>208</a:t>
              </a:r>
            </a:p>
            <a:p>
              <a:r>
                <a:rPr lang="en-US" sz="2000" b="1" dirty="0">
                  <a:solidFill>
                    <a:schemeClr val="accent6"/>
                  </a:solidFill>
                </a:rPr>
                <a:t>B: </a:t>
              </a:r>
              <a:r>
                <a:rPr lang="en-US" sz="2000" dirty="0">
                  <a:solidFill>
                    <a:schemeClr val="accent6"/>
                  </a:solidFill>
                </a:rPr>
                <a:t>202</a:t>
              </a:r>
              <a:endParaRPr lang="en-GB" sz="2000" dirty="0">
                <a:solidFill>
                  <a:schemeClr val="accent6"/>
                </a:solidFill>
              </a:endParaRPr>
            </a:p>
          </p:txBody>
        </p:sp>
      </p:grpSp>
      <p:grpSp>
        <p:nvGrpSpPr>
          <p:cNvPr id="29" name="Group 28">
            <a:extLst>
              <a:ext uri="{FF2B5EF4-FFF2-40B4-BE49-F238E27FC236}">
                <a16:creationId xmlns:a16="http://schemas.microsoft.com/office/drawing/2014/main" id="{FE020BAA-1E59-455E-B3D3-4353550A08D8}"/>
              </a:ext>
            </a:extLst>
          </p:cNvPr>
          <p:cNvGrpSpPr/>
          <p:nvPr userDrawn="1"/>
        </p:nvGrpSpPr>
        <p:grpSpPr>
          <a:xfrm>
            <a:off x="4889027" y="3511500"/>
            <a:ext cx="1576056" cy="1506738"/>
            <a:chOff x="4130713" y="3410848"/>
            <a:chExt cx="1576056" cy="1506738"/>
          </a:xfrm>
        </p:grpSpPr>
        <p:sp>
          <p:nvSpPr>
            <p:cNvPr id="30" name="Rectangle 29">
              <a:extLst>
                <a:ext uri="{FF2B5EF4-FFF2-40B4-BE49-F238E27FC236}">
                  <a16:creationId xmlns:a16="http://schemas.microsoft.com/office/drawing/2014/main" id="{796963C4-8749-4E8D-BC37-40279BDD4455}"/>
                </a:ext>
              </a:extLst>
            </p:cNvPr>
            <p:cNvSpPr/>
            <p:nvPr userDrawn="1"/>
          </p:nvSpPr>
          <p:spPr>
            <a:xfrm>
              <a:off x="4130713" y="34108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31" name="Rectangle 30">
              <a:extLst>
                <a:ext uri="{FF2B5EF4-FFF2-40B4-BE49-F238E27FC236}">
                  <a16:creationId xmlns:a16="http://schemas.microsoft.com/office/drawing/2014/main" id="{BAB99013-035F-44F7-AE8A-93E0D20B29DF}"/>
                </a:ext>
              </a:extLst>
            </p:cNvPr>
            <p:cNvSpPr/>
            <p:nvPr userDrawn="1"/>
          </p:nvSpPr>
          <p:spPr>
            <a:xfrm>
              <a:off x="4130713" y="3410848"/>
              <a:ext cx="271337" cy="15067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32" name="Rectangle 31">
              <a:extLst>
                <a:ext uri="{FF2B5EF4-FFF2-40B4-BE49-F238E27FC236}">
                  <a16:creationId xmlns:a16="http://schemas.microsoft.com/office/drawing/2014/main" id="{30864290-9748-4E49-8F0E-944C131F13A3}"/>
                </a:ext>
              </a:extLst>
            </p:cNvPr>
            <p:cNvSpPr/>
            <p:nvPr userDrawn="1"/>
          </p:nvSpPr>
          <p:spPr>
            <a:xfrm>
              <a:off x="4438812" y="3645326"/>
              <a:ext cx="1267957"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dirty="0">
                  <a:solidFill>
                    <a:schemeClr val="bg2"/>
                  </a:solidFill>
                </a:rPr>
                <a:t>R: </a:t>
              </a:r>
              <a:r>
                <a:rPr lang="en-US" sz="2000" dirty="0">
                  <a:solidFill>
                    <a:schemeClr val="bg2"/>
                  </a:solidFill>
                </a:rPr>
                <a:t>163</a:t>
              </a:r>
              <a:endParaRPr lang="en-US" sz="2000" b="1" dirty="0">
                <a:solidFill>
                  <a:schemeClr val="bg2"/>
                </a:solidFill>
              </a:endParaRPr>
            </a:p>
            <a:p>
              <a:r>
                <a:rPr lang="en-US" sz="2000" b="1" dirty="0">
                  <a:solidFill>
                    <a:schemeClr val="bg2"/>
                  </a:solidFill>
                </a:rPr>
                <a:t>G: </a:t>
              </a:r>
              <a:r>
                <a:rPr lang="en-US" sz="2000" dirty="0">
                  <a:solidFill>
                    <a:schemeClr val="bg2"/>
                  </a:solidFill>
                </a:rPr>
                <a:t>213</a:t>
              </a:r>
            </a:p>
            <a:p>
              <a:r>
                <a:rPr lang="en-US" sz="2000" b="1" dirty="0">
                  <a:solidFill>
                    <a:schemeClr val="bg2"/>
                  </a:solidFill>
                </a:rPr>
                <a:t>B:</a:t>
              </a:r>
              <a:r>
                <a:rPr lang="en-US" sz="2000" dirty="0">
                  <a:solidFill>
                    <a:schemeClr val="bg2"/>
                  </a:solidFill>
                </a:rPr>
                <a:t>  95</a:t>
              </a:r>
              <a:endParaRPr lang="en-GB" sz="2000" dirty="0">
                <a:solidFill>
                  <a:schemeClr val="bg2"/>
                </a:solidFill>
              </a:endParaRPr>
            </a:p>
          </p:txBody>
        </p:sp>
      </p:grpSp>
      <p:grpSp>
        <p:nvGrpSpPr>
          <p:cNvPr id="33" name="Group 32">
            <a:extLst>
              <a:ext uri="{FF2B5EF4-FFF2-40B4-BE49-F238E27FC236}">
                <a16:creationId xmlns:a16="http://schemas.microsoft.com/office/drawing/2014/main" id="{B6140ACE-B460-4349-872C-34899E28A64E}"/>
              </a:ext>
            </a:extLst>
          </p:cNvPr>
          <p:cNvGrpSpPr/>
          <p:nvPr userDrawn="1"/>
        </p:nvGrpSpPr>
        <p:grpSpPr>
          <a:xfrm>
            <a:off x="6588656" y="3511500"/>
            <a:ext cx="1575487" cy="1506738"/>
            <a:chOff x="6073813" y="3410848"/>
            <a:chExt cx="1575487" cy="1506738"/>
          </a:xfrm>
        </p:grpSpPr>
        <p:sp>
          <p:nvSpPr>
            <p:cNvPr id="34" name="Rectangle 33">
              <a:extLst>
                <a:ext uri="{FF2B5EF4-FFF2-40B4-BE49-F238E27FC236}">
                  <a16:creationId xmlns:a16="http://schemas.microsoft.com/office/drawing/2014/main" id="{9306F77D-D704-4FA6-872B-3333B96ADE7B}"/>
                </a:ext>
              </a:extLst>
            </p:cNvPr>
            <p:cNvSpPr/>
            <p:nvPr userDrawn="1"/>
          </p:nvSpPr>
          <p:spPr>
            <a:xfrm>
              <a:off x="6073813" y="34108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35" name="Rectangle 34">
              <a:extLst>
                <a:ext uri="{FF2B5EF4-FFF2-40B4-BE49-F238E27FC236}">
                  <a16:creationId xmlns:a16="http://schemas.microsoft.com/office/drawing/2014/main" id="{970AFDA5-A6F2-47C4-B8A4-56B9315DD009}"/>
                </a:ext>
              </a:extLst>
            </p:cNvPr>
            <p:cNvSpPr/>
            <p:nvPr userDrawn="1"/>
          </p:nvSpPr>
          <p:spPr>
            <a:xfrm>
              <a:off x="6073813" y="3410848"/>
              <a:ext cx="271337" cy="15067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36" name="Rectangle 35">
              <a:extLst>
                <a:ext uri="{FF2B5EF4-FFF2-40B4-BE49-F238E27FC236}">
                  <a16:creationId xmlns:a16="http://schemas.microsoft.com/office/drawing/2014/main" id="{7CA3D72C-55EB-4B77-B096-1D3DCC8E4CCA}"/>
                </a:ext>
              </a:extLst>
            </p:cNvPr>
            <p:cNvSpPr/>
            <p:nvPr userDrawn="1"/>
          </p:nvSpPr>
          <p:spPr>
            <a:xfrm>
              <a:off x="6376407" y="36453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dirty="0">
                  <a:solidFill>
                    <a:schemeClr val="tx2"/>
                  </a:solidFill>
                </a:rPr>
                <a:t>R: </a:t>
              </a:r>
              <a:r>
                <a:rPr lang="en-US" sz="2000" dirty="0">
                  <a:solidFill>
                    <a:schemeClr val="tx2"/>
                  </a:solidFill>
                </a:rPr>
                <a:t>249</a:t>
              </a:r>
              <a:endParaRPr lang="en-US" sz="2000" b="1" dirty="0">
                <a:solidFill>
                  <a:schemeClr val="tx2"/>
                </a:solidFill>
              </a:endParaRPr>
            </a:p>
            <a:p>
              <a:r>
                <a:rPr lang="en-US" sz="2000" b="1" dirty="0">
                  <a:solidFill>
                    <a:schemeClr val="tx2"/>
                  </a:solidFill>
                </a:rPr>
                <a:t>G:  </a:t>
              </a:r>
              <a:r>
                <a:rPr lang="en-US" sz="2000" dirty="0">
                  <a:solidFill>
                    <a:schemeClr val="tx2"/>
                  </a:solidFill>
                </a:rPr>
                <a:t>142</a:t>
              </a:r>
            </a:p>
            <a:p>
              <a:r>
                <a:rPr lang="en-US" sz="2000" b="1" dirty="0">
                  <a:solidFill>
                    <a:schemeClr val="tx2"/>
                  </a:solidFill>
                </a:rPr>
                <a:t>B:   </a:t>
              </a:r>
              <a:r>
                <a:rPr lang="en-US" sz="2000" dirty="0">
                  <a:solidFill>
                    <a:schemeClr val="tx2"/>
                  </a:solidFill>
                </a:rPr>
                <a:t>43</a:t>
              </a:r>
              <a:endParaRPr lang="en-GB" sz="2000" dirty="0">
                <a:solidFill>
                  <a:schemeClr val="tx2"/>
                </a:solidFill>
              </a:endParaRPr>
            </a:p>
          </p:txBody>
        </p:sp>
      </p:grpSp>
      <p:grpSp>
        <p:nvGrpSpPr>
          <p:cNvPr id="37" name="Group 36">
            <a:extLst>
              <a:ext uri="{FF2B5EF4-FFF2-40B4-BE49-F238E27FC236}">
                <a16:creationId xmlns:a16="http://schemas.microsoft.com/office/drawing/2014/main" id="{5025B23C-91B2-460B-BA71-EAA84B6F1C43}"/>
              </a:ext>
            </a:extLst>
          </p:cNvPr>
          <p:cNvGrpSpPr/>
          <p:nvPr userDrawn="1"/>
        </p:nvGrpSpPr>
        <p:grpSpPr>
          <a:xfrm>
            <a:off x="8577940" y="1562638"/>
            <a:ext cx="1575487" cy="1506738"/>
            <a:chOff x="8453785" y="1467748"/>
            <a:chExt cx="1575487" cy="1506738"/>
          </a:xfrm>
        </p:grpSpPr>
        <p:sp>
          <p:nvSpPr>
            <p:cNvPr id="38" name="Rectangle 37">
              <a:extLst>
                <a:ext uri="{FF2B5EF4-FFF2-40B4-BE49-F238E27FC236}">
                  <a16:creationId xmlns:a16="http://schemas.microsoft.com/office/drawing/2014/main" id="{9E228BC0-5D30-4FDC-AB65-87E0D4931686}"/>
                </a:ext>
              </a:extLst>
            </p:cNvPr>
            <p:cNvSpPr/>
            <p:nvPr userDrawn="1"/>
          </p:nvSpPr>
          <p:spPr>
            <a:xfrm>
              <a:off x="8453785" y="14677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39" name="Rectangle 38">
              <a:extLst>
                <a:ext uri="{FF2B5EF4-FFF2-40B4-BE49-F238E27FC236}">
                  <a16:creationId xmlns:a16="http://schemas.microsoft.com/office/drawing/2014/main" id="{184F0793-6A82-4A4D-9376-99C8D22189B7}"/>
                </a:ext>
              </a:extLst>
            </p:cNvPr>
            <p:cNvSpPr/>
            <p:nvPr userDrawn="1"/>
          </p:nvSpPr>
          <p:spPr>
            <a:xfrm>
              <a:off x="8453785" y="1467748"/>
              <a:ext cx="271337" cy="150673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40" name="Rectangle 39">
              <a:extLst>
                <a:ext uri="{FF2B5EF4-FFF2-40B4-BE49-F238E27FC236}">
                  <a16:creationId xmlns:a16="http://schemas.microsoft.com/office/drawing/2014/main" id="{32BCCBD0-6DD1-4513-8B29-A022C21A117B}"/>
                </a:ext>
              </a:extLst>
            </p:cNvPr>
            <p:cNvSpPr/>
            <p:nvPr userDrawn="1"/>
          </p:nvSpPr>
          <p:spPr>
            <a:xfrm>
              <a:off x="8756379" y="17022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dirty="0">
                  <a:solidFill>
                    <a:srgbClr val="00B050"/>
                  </a:solidFill>
                </a:rPr>
                <a:t>R: </a:t>
              </a:r>
              <a:r>
                <a:rPr lang="en-US" sz="2000" dirty="0">
                  <a:solidFill>
                    <a:srgbClr val="00B050"/>
                  </a:solidFill>
                </a:rPr>
                <a:t>    0</a:t>
              </a:r>
              <a:endParaRPr lang="en-US" sz="2000" b="1" dirty="0">
                <a:solidFill>
                  <a:srgbClr val="00B050"/>
                </a:solidFill>
              </a:endParaRPr>
            </a:p>
            <a:p>
              <a:r>
                <a:rPr lang="en-US" sz="2000" b="1" dirty="0">
                  <a:solidFill>
                    <a:srgbClr val="00B050"/>
                  </a:solidFill>
                </a:rPr>
                <a:t>G: </a:t>
              </a:r>
              <a:r>
                <a:rPr lang="en-US" sz="2000" dirty="0">
                  <a:solidFill>
                    <a:srgbClr val="00B050"/>
                  </a:solidFill>
                </a:rPr>
                <a:t>176</a:t>
              </a:r>
            </a:p>
            <a:p>
              <a:r>
                <a:rPr lang="en-US" sz="2000" b="1" dirty="0">
                  <a:solidFill>
                    <a:srgbClr val="00B050"/>
                  </a:solidFill>
                </a:rPr>
                <a:t>B: </a:t>
              </a:r>
              <a:r>
                <a:rPr lang="en-US" sz="2000" dirty="0">
                  <a:solidFill>
                    <a:srgbClr val="00B050"/>
                  </a:solidFill>
                </a:rPr>
                <a:t>  80</a:t>
              </a:r>
              <a:endParaRPr lang="en-GB" sz="2000" dirty="0">
                <a:solidFill>
                  <a:srgbClr val="00B050"/>
                </a:solidFill>
              </a:endParaRPr>
            </a:p>
          </p:txBody>
        </p:sp>
      </p:grpSp>
      <p:grpSp>
        <p:nvGrpSpPr>
          <p:cNvPr id="41" name="Group 40">
            <a:extLst>
              <a:ext uri="{FF2B5EF4-FFF2-40B4-BE49-F238E27FC236}">
                <a16:creationId xmlns:a16="http://schemas.microsoft.com/office/drawing/2014/main" id="{FA1382E6-7C42-44F3-B22B-2D230A13DFFE}"/>
              </a:ext>
            </a:extLst>
          </p:cNvPr>
          <p:cNvGrpSpPr/>
          <p:nvPr userDrawn="1"/>
        </p:nvGrpSpPr>
        <p:grpSpPr>
          <a:xfrm>
            <a:off x="8578725" y="3505738"/>
            <a:ext cx="1575487" cy="1506738"/>
            <a:chOff x="8453785" y="3410848"/>
            <a:chExt cx="1575487" cy="1506738"/>
          </a:xfrm>
        </p:grpSpPr>
        <p:sp>
          <p:nvSpPr>
            <p:cNvPr id="42" name="Rectangle 41">
              <a:extLst>
                <a:ext uri="{FF2B5EF4-FFF2-40B4-BE49-F238E27FC236}">
                  <a16:creationId xmlns:a16="http://schemas.microsoft.com/office/drawing/2014/main" id="{3FB98707-E916-479A-A43A-69584E910117}"/>
                </a:ext>
              </a:extLst>
            </p:cNvPr>
            <p:cNvSpPr/>
            <p:nvPr userDrawn="1"/>
          </p:nvSpPr>
          <p:spPr>
            <a:xfrm>
              <a:off x="8453785" y="34108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43" name="Rectangle 42">
              <a:extLst>
                <a:ext uri="{FF2B5EF4-FFF2-40B4-BE49-F238E27FC236}">
                  <a16:creationId xmlns:a16="http://schemas.microsoft.com/office/drawing/2014/main" id="{9D1ABF3D-4C45-404A-B4D6-F6CB5360FEAD}"/>
                </a:ext>
              </a:extLst>
            </p:cNvPr>
            <p:cNvSpPr/>
            <p:nvPr userDrawn="1"/>
          </p:nvSpPr>
          <p:spPr>
            <a:xfrm>
              <a:off x="8453785" y="3410848"/>
              <a:ext cx="271337" cy="15067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44" name="Rectangle 43">
              <a:extLst>
                <a:ext uri="{FF2B5EF4-FFF2-40B4-BE49-F238E27FC236}">
                  <a16:creationId xmlns:a16="http://schemas.microsoft.com/office/drawing/2014/main" id="{07A3DF49-573E-4ECE-B7A0-93AFF46D9BE1}"/>
                </a:ext>
              </a:extLst>
            </p:cNvPr>
            <p:cNvSpPr/>
            <p:nvPr userDrawn="1"/>
          </p:nvSpPr>
          <p:spPr>
            <a:xfrm>
              <a:off x="8756379" y="36453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dirty="0">
                  <a:solidFill>
                    <a:srgbClr val="C00000"/>
                  </a:solidFill>
                </a:rPr>
                <a:t>R:  </a:t>
              </a:r>
              <a:r>
                <a:rPr lang="en-US" sz="2000" dirty="0">
                  <a:solidFill>
                    <a:srgbClr val="C00000"/>
                  </a:solidFill>
                </a:rPr>
                <a:t>192</a:t>
              </a:r>
              <a:endParaRPr lang="en-US" sz="2000" b="1" dirty="0">
                <a:solidFill>
                  <a:srgbClr val="C00000"/>
                </a:solidFill>
              </a:endParaRPr>
            </a:p>
            <a:p>
              <a:r>
                <a:rPr lang="en-US" sz="2000" b="1" dirty="0">
                  <a:solidFill>
                    <a:srgbClr val="C00000"/>
                  </a:solidFill>
                </a:rPr>
                <a:t>G:     </a:t>
              </a:r>
              <a:r>
                <a:rPr lang="en-US" sz="2000" dirty="0">
                  <a:solidFill>
                    <a:srgbClr val="C00000"/>
                  </a:solidFill>
                </a:rPr>
                <a:t>0</a:t>
              </a:r>
            </a:p>
            <a:p>
              <a:r>
                <a:rPr lang="en-US" sz="2000" b="1" dirty="0">
                  <a:solidFill>
                    <a:srgbClr val="C00000"/>
                  </a:solidFill>
                </a:rPr>
                <a:t>B:     </a:t>
              </a:r>
              <a:r>
                <a:rPr lang="en-US" sz="2000" dirty="0">
                  <a:solidFill>
                    <a:srgbClr val="C00000"/>
                  </a:solidFill>
                </a:rPr>
                <a:t>0</a:t>
              </a:r>
              <a:endParaRPr lang="en-GB" sz="2000" dirty="0">
                <a:solidFill>
                  <a:srgbClr val="C00000"/>
                </a:solidFill>
              </a:endParaRPr>
            </a:p>
          </p:txBody>
        </p:sp>
      </p:grpSp>
      <p:sp>
        <p:nvSpPr>
          <p:cNvPr id="45" name="Rectangle 44">
            <a:extLst>
              <a:ext uri="{FF2B5EF4-FFF2-40B4-BE49-F238E27FC236}">
                <a16:creationId xmlns:a16="http://schemas.microsoft.com/office/drawing/2014/main" id="{A71857C3-86E8-4411-9A2F-6A59B24C55AC}"/>
              </a:ext>
            </a:extLst>
          </p:cNvPr>
          <p:cNvSpPr/>
          <p:nvPr userDrawn="1"/>
        </p:nvSpPr>
        <p:spPr>
          <a:xfrm>
            <a:off x="1572982" y="5341920"/>
            <a:ext cx="485709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b="1">
              <a:solidFill>
                <a:schemeClr val="bg1"/>
              </a:solidFill>
            </a:endParaRPr>
          </a:p>
        </p:txBody>
      </p:sp>
      <p:sp>
        <p:nvSpPr>
          <p:cNvPr id="46" name="Rectangle 45">
            <a:extLst>
              <a:ext uri="{FF2B5EF4-FFF2-40B4-BE49-F238E27FC236}">
                <a16:creationId xmlns:a16="http://schemas.microsoft.com/office/drawing/2014/main" id="{1F4BF4B4-45DF-4FED-9D33-6B9743E77486}"/>
              </a:ext>
            </a:extLst>
          </p:cNvPr>
          <p:cNvSpPr/>
          <p:nvPr userDrawn="1"/>
        </p:nvSpPr>
        <p:spPr>
          <a:xfrm>
            <a:off x="6588656" y="5341920"/>
            <a:ext cx="154423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b="1">
              <a:solidFill>
                <a:schemeClr val="bg1"/>
              </a:solidFill>
            </a:endParaRPr>
          </a:p>
        </p:txBody>
      </p:sp>
      <p:sp>
        <p:nvSpPr>
          <p:cNvPr id="47" name="Rectangle 46">
            <a:extLst>
              <a:ext uri="{FF2B5EF4-FFF2-40B4-BE49-F238E27FC236}">
                <a16:creationId xmlns:a16="http://schemas.microsoft.com/office/drawing/2014/main" id="{2EAC132A-B074-419D-AE7E-855DEAB8B75B}"/>
              </a:ext>
            </a:extLst>
          </p:cNvPr>
          <p:cNvSpPr/>
          <p:nvPr userDrawn="1"/>
        </p:nvSpPr>
        <p:spPr>
          <a:xfrm>
            <a:off x="1572981" y="1399680"/>
            <a:ext cx="6559905" cy="748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b="1">
              <a:solidFill>
                <a:schemeClr val="bg1"/>
              </a:solidFill>
            </a:endParaRPr>
          </a:p>
        </p:txBody>
      </p:sp>
      <p:sp>
        <p:nvSpPr>
          <p:cNvPr id="48" name="Rectangle 47">
            <a:extLst>
              <a:ext uri="{FF2B5EF4-FFF2-40B4-BE49-F238E27FC236}">
                <a16:creationId xmlns:a16="http://schemas.microsoft.com/office/drawing/2014/main" id="{2485C32A-D39A-45F5-A4FD-620728F8800C}"/>
              </a:ext>
            </a:extLst>
          </p:cNvPr>
          <p:cNvSpPr/>
          <p:nvPr userDrawn="1"/>
        </p:nvSpPr>
        <p:spPr>
          <a:xfrm>
            <a:off x="8577939" y="5341920"/>
            <a:ext cx="154423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b="1">
              <a:solidFill>
                <a:schemeClr val="bg1"/>
              </a:solidFill>
            </a:endParaRPr>
          </a:p>
        </p:txBody>
      </p:sp>
      <p:sp>
        <p:nvSpPr>
          <p:cNvPr id="49" name="Rectangle 48">
            <a:extLst>
              <a:ext uri="{FF2B5EF4-FFF2-40B4-BE49-F238E27FC236}">
                <a16:creationId xmlns:a16="http://schemas.microsoft.com/office/drawing/2014/main" id="{A5EA091F-E5A3-44B9-A404-0A278BE74703}"/>
              </a:ext>
            </a:extLst>
          </p:cNvPr>
          <p:cNvSpPr/>
          <p:nvPr userDrawn="1"/>
        </p:nvSpPr>
        <p:spPr>
          <a:xfrm>
            <a:off x="8577940" y="1401027"/>
            <a:ext cx="1527906" cy="735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b="1">
              <a:solidFill>
                <a:schemeClr val="bg1"/>
              </a:solidFill>
            </a:endParaRPr>
          </a:p>
        </p:txBody>
      </p:sp>
      <p:sp>
        <p:nvSpPr>
          <p:cNvPr id="50" name="Rectangle 49">
            <a:extLst>
              <a:ext uri="{FF2B5EF4-FFF2-40B4-BE49-F238E27FC236}">
                <a16:creationId xmlns:a16="http://schemas.microsoft.com/office/drawing/2014/main" id="{174373C8-79B4-4741-8466-43D8ABA86F42}"/>
              </a:ext>
            </a:extLst>
          </p:cNvPr>
          <p:cNvSpPr/>
          <p:nvPr userDrawn="1"/>
        </p:nvSpPr>
        <p:spPr>
          <a:xfrm>
            <a:off x="1572981" y="872702"/>
            <a:ext cx="6559905" cy="461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b="1" dirty="0">
                <a:solidFill>
                  <a:schemeClr val="accent1"/>
                </a:solidFill>
              </a:rPr>
              <a:t>Primary</a:t>
            </a:r>
          </a:p>
        </p:txBody>
      </p:sp>
      <p:sp>
        <p:nvSpPr>
          <p:cNvPr id="51" name="Rectangle 50">
            <a:extLst>
              <a:ext uri="{FF2B5EF4-FFF2-40B4-BE49-F238E27FC236}">
                <a16:creationId xmlns:a16="http://schemas.microsoft.com/office/drawing/2014/main" id="{77BDA55B-FDC5-40CE-A439-5B50B0205652}"/>
              </a:ext>
            </a:extLst>
          </p:cNvPr>
          <p:cNvSpPr/>
          <p:nvPr userDrawn="1"/>
        </p:nvSpPr>
        <p:spPr>
          <a:xfrm>
            <a:off x="1572981" y="5378162"/>
            <a:ext cx="4857094" cy="461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b="1" dirty="0">
                <a:solidFill>
                  <a:schemeClr val="accent1"/>
                </a:solidFill>
              </a:rPr>
              <a:t>Secondary</a:t>
            </a:r>
          </a:p>
        </p:txBody>
      </p:sp>
      <p:sp>
        <p:nvSpPr>
          <p:cNvPr id="52" name="Rectangle 51">
            <a:extLst>
              <a:ext uri="{FF2B5EF4-FFF2-40B4-BE49-F238E27FC236}">
                <a16:creationId xmlns:a16="http://schemas.microsoft.com/office/drawing/2014/main" id="{B3A510B1-BDBC-4748-9F29-D2CDBA4DDE97}"/>
              </a:ext>
            </a:extLst>
          </p:cNvPr>
          <p:cNvSpPr/>
          <p:nvPr userDrawn="1"/>
        </p:nvSpPr>
        <p:spPr>
          <a:xfrm>
            <a:off x="6561932" y="5378162"/>
            <a:ext cx="1544231" cy="461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b="1" dirty="0">
                <a:solidFill>
                  <a:schemeClr val="accent1"/>
                </a:solidFill>
              </a:rPr>
              <a:t>Highlight</a:t>
            </a:r>
          </a:p>
        </p:txBody>
      </p:sp>
      <p:sp>
        <p:nvSpPr>
          <p:cNvPr id="53" name="Rectangle 52">
            <a:extLst>
              <a:ext uri="{FF2B5EF4-FFF2-40B4-BE49-F238E27FC236}">
                <a16:creationId xmlns:a16="http://schemas.microsoft.com/office/drawing/2014/main" id="{FD5DDA09-29EB-41A1-AE9B-25054F06B58E}"/>
              </a:ext>
            </a:extLst>
          </p:cNvPr>
          <p:cNvSpPr/>
          <p:nvPr userDrawn="1"/>
        </p:nvSpPr>
        <p:spPr>
          <a:xfrm>
            <a:off x="8585338" y="5378162"/>
            <a:ext cx="1544231" cy="461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b="1" dirty="0">
                <a:solidFill>
                  <a:schemeClr val="accent1"/>
                </a:solidFill>
              </a:rPr>
              <a:t>Negative</a:t>
            </a:r>
          </a:p>
        </p:txBody>
      </p:sp>
      <p:sp>
        <p:nvSpPr>
          <p:cNvPr id="54" name="Rectangle 53">
            <a:extLst>
              <a:ext uri="{FF2B5EF4-FFF2-40B4-BE49-F238E27FC236}">
                <a16:creationId xmlns:a16="http://schemas.microsoft.com/office/drawing/2014/main" id="{A5C32055-E6AD-463B-AAAC-F0BCD4D21618}"/>
              </a:ext>
            </a:extLst>
          </p:cNvPr>
          <p:cNvSpPr/>
          <p:nvPr userDrawn="1"/>
        </p:nvSpPr>
        <p:spPr>
          <a:xfrm>
            <a:off x="8578725" y="872702"/>
            <a:ext cx="1543445" cy="461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b="1" dirty="0">
                <a:solidFill>
                  <a:schemeClr val="accent1"/>
                </a:solidFill>
              </a:rPr>
              <a:t>Positive</a:t>
            </a:r>
          </a:p>
        </p:txBody>
      </p:sp>
    </p:spTree>
    <p:extLst>
      <p:ext uri="{BB962C8B-B14F-4D97-AF65-F5344CB8AC3E}">
        <p14:creationId xmlns:p14="http://schemas.microsoft.com/office/powerpoint/2010/main" val="771466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8" grpId="0" animBg="1"/>
      <p:bldP spid="49" grpId="0" animBg="1"/>
      <p:bldP spid="50" grpId="0"/>
      <p:bldP spid="51" grpId="0"/>
      <p:bldP spid="52" grpId="0"/>
      <p:bldP spid="53" grpId="0"/>
      <p:bldP spid="54"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White_wClientLogo">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0D1A30E-CBA3-45DE-BB3E-7AE44D403EEE}"/>
              </a:ext>
            </a:extLst>
          </p:cNvPr>
          <p:cNvGraphicFramePr>
            <a:graphicFrameLocks noChangeAspect="1"/>
          </p:cNvGraphicFramePr>
          <p:nvPr userDrawn="1">
            <p:custDataLst>
              <p:tags r:id="rId2"/>
            </p:custDataLst>
            <p:extLst>
              <p:ext uri="{D42A27DB-BD31-4B8C-83A1-F6EECF244321}">
                <p14:modId xmlns:p14="http://schemas.microsoft.com/office/powerpoint/2010/main" val="35046163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62" name="think-cell Slide" r:id="rId5" imgW="306" imgH="306" progId="TCLayout.ActiveDocument.1">
                  <p:embed/>
                </p:oleObj>
              </mc:Choice>
              <mc:Fallback>
                <p:oleObj name="think-cell Slid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7BB8C25-85DA-45C6-8597-77EC35B2ABA4}"/>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50" b="0" i="0" baseline="0" dirty="0">
              <a:latin typeface="Montserrat SemiBold" panose="00000700000000000000" pitchFamily="50" charset="0"/>
              <a:ea typeface="+mj-ea"/>
              <a:cs typeface="+mj-cs"/>
              <a:sym typeface="Montserrat SemiBold" panose="00000700000000000000" pitchFamily="50" charset="0"/>
            </a:endParaRPr>
          </a:p>
        </p:txBody>
      </p:sp>
      <p:sp>
        <p:nvSpPr>
          <p:cNvPr id="2" name="Title 1"/>
          <p:cNvSpPr>
            <a:spLocks noGrp="1"/>
          </p:cNvSpPr>
          <p:nvPr>
            <p:ph type="ctrTitle" hasCustomPrompt="1"/>
          </p:nvPr>
        </p:nvSpPr>
        <p:spPr>
          <a:xfrm>
            <a:off x="458725" y="2295728"/>
            <a:ext cx="7072233" cy="1253627"/>
          </a:xfrm>
          <a:noFill/>
        </p:spPr>
        <p:txBody>
          <a:bodyPr anchor="b">
            <a:noAutofit/>
          </a:bodyPr>
          <a:lstStyle>
            <a:lvl1pPr algn="l">
              <a:defRPr sz="3600">
                <a:solidFill>
                  <a:schemeClr val="accent1"/>
                </a:solidFill>
                <a:latin typeface="+mn-lt"/>
              </a:defRPr>
            </a:lvl1pPr>
          </a:lstStyle>
          <a:p>
            <a:r>
              <a:rPr lang="en-US" dirty="0"/>
              <a:t>Title Block</a:t>
            </a:r>
            <a:endParaRPr lang="en-US" noProof="0" dirty="0"/>
          </a:p>
        </p:txBody>
      </p:sp>
      <p:sp>
        <p:nvSpPr>
          <p:cNvPr id="3" name="Subtitle 2"/>
          <p:cNvSpPr>
            <a:spLocks noGrp="1"/>
          </p:cNvSpPr>
          <p:nvPr>
            <p:ph type="subTitle" idx="1"/>
          </p:nvPr>
        </p:nvSpPr>
        <p:spPr>
          <a:xfrm>
            <a:off x="458725" y="3774310"/>
            <a:ext cx="7072233" cy="508228"/>
          </a:xfrm>
          <a:noFill/>
        </p:spPr>
        <p:txBody>
          <a:bodyPr/>
          <a:lstStyle>
            <a:lvl1pPr marL="0" indent="0" algn="l">
              <a:buNone/>
              <a:defRPr sz="1500">
                <a:solidFill>
                  <a:schemeClr val="accent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Click to edit Master subtitle style</a:t>
            </a:r>
            <a:endParaRPr lang="en-US" noProof="0" dirty="0"/>
          </a:p>
        </p:txBody>
      </p:sp>
      <p:sp>
        <p:nvSpPr>
          <p:cNvPr id="7" name="Rounded Rectangle 6">
            <a:extLst>
              <a:ext uri="{FF2B5EF4-FFF2-40B4-BE49-F238E27FC236}">
                <a16:creationId xmlns:a16="http://schemas.microsoft.com/office/drawing/2014/main" id="{786A517D-FDC2-6643-A914-F3E88D677EC1}"/>
              </a:ext>
            </a:extLst>
          </p:cNvPr>
          <p:cNvSpPr/>
          <p:nvPr userDrawn="1"/>
        </p:nvSpPr>
        <p:spPr>
          <a:xfrm>
            <a:off x="458725" y="5071705"/>
            <a:ext cx="3666188" cy="1081169"/>
          </a:xfrm>
          <a:prstGeom prst="roundRect">
            <a:avLst>
              <a:gd name="adj" fmla="val 8025"/>
            </a:avLst>
          </a:prstGeom>
          <a:solidFill>
            <a:schemeClr val="bg1"/>
          </a:solidFill>
          <a:ln>
            <a:solidFill>
              <a:srgbClr val="CACA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a:extLst>
              <a:ext uri="{FF2B5EF4-FFF2-40B4-BE49-F238E27FC236}">
                <a16:creationId xmlns:a16="http://schemas.microsoft.com/office/drawing/2014/main" id="{E0CC0BB4-62BF-FA49-BDDE-405F4A321B76}"/>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tretch/>
        </p:blipFill>
        <p:spPr>
          <a:xfrm>
            <a:off x="0" y="331546"/>
            <a:ext cx="4161982" cy="1600762"/>
          </a:xfrm>
          <a:prstGeom prst="rect">
            <a:avLst/>
          </a:prstGeom>
        </p:spPr>
      </p:pic>
      <p:pic>
        <p:nvPicPr>
          <p:cNvPr id="10" name="Picture 9">
            <a:extLst>
              <a:ext uri="{FF2B5EF4-FFF2-40B4-BE49-F238E27FC236}">
                <a16:creationId xmlns:a16="http://schemas.microsoft.com/office/drawing/2014/main" id="{F1419E95-EE2B-7844-BE20-3306CB2DBFC6}"/>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568462" y="69413"/>
            <a:ext cx="1535484" cy="8426250"/>
          </a:xfrm>
          <a:prstGeom prst="rect">
            <a:avLst/>
          </a:prstGeom>
        </p:spPr>
      </p:pic>
    </p:spTree>
    <p:extLst>
      <p:ext uri="{BB962C8B-B14F-4D97-AF65-F5344CB8AC3E}">
        <p14:creationId xmlns:p14="http://schemas.microsoft.com/office/powerpoint/2010/main" val="1055352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64DAAD5-C2C5-4B95-9740-9BDDDA246172}"/>
              </a:ext>
            </a:extLst>
          </p:cNvPr>
          <p:cNvSpPr/>
          <p:nvPr userDrawn="1"/>
        </p:nvSpPr>
        <p:spPr>
          <a:xfrm flipV="1">
            <a:off x="0" y="-1288"/>
            <a:ext cx="12192000" cy="6858000"/>
          </a:xfrm>
          <a:custGeom>
            <a:avLst/>
            <a:gdLst>
              <a:gd name="connsiteX0" fmla="*/ 4892433 w 12192000"/>
              <a:gd name="connsiteY0" fmla="*/ 0 h 6858000"/>
              <a:gd name="connsiteX1" fmla="*/ 12192000 w 12192000"/>
              <a:gd name="connsiteY1" fmla="*/ 0 h 6858000"/>
              <a:gd name="connsiteX2" fmla="*/ 12192000 w 12192000"/>
              <a:gd name="connsiteY2" fmla="*/ 6857999 h 6858000"/>
              <a:gd name="connsiteX3" fmla="*/ 7112000 w 12192000"/>
              <a:gd name="connsiteY3" fmla="*/ 6857999 h 6858000"/>
              <a:gd name="connsiteX4" fmla="*/ 6096000 w 12192000"/>
              <a:gd name="connsiteY4" fmla="*/ 6857999 h 6858000"/>
              <a:gd name="connsiteX5" fmla="*/ 5548505 w 12192000"/>
              <a:gd name="connsiteY5" fmla="*/ 6857999 h 6858000"/>
              <a:gd name="connsiteX6" fmla="*/ 5548504 w 12192000"/>
              <a:gd name="connsiteY6" fmla="*/ 6858000 h 6858000"/>
              <a:gd name="connsiteX7" fmla="*/ 0 w 12192000"/>
              <a:gd name="connsiteY7" fmla="*/ 6858000 h 6858000"/>
              <a:gd name="connsiteX8" fmla="*/ 0 w 12192000"/>
              <a:gd name="connsiteY8" fmla="*/ 4953304 h 6858000"/>
              <a:gd name="connsiteX9" fmla="*/ 236754 w 12192000"/>
              <a:gd name="connsiteY9" fmla="*/ 5130345 h 6858000"/>
              <a:gd name="connsiteX10" fmla="*/ 2193559 w 12192000"/>
              <a:gd name="connsiteY10" fmla="*/ 5728066 h 6858000"/>
              <a:gd name="connsiteX11" fmla="*/ 5693420 w 12192000"/>
              <a:gd name="connsiteY11" fmla="*/ 2228205 h 6858000"/>
              <a:gd name="connsiteX12" fmla="*/ 4894222 w 12192000"/>
              <a:gd name="connsiteY12" fmla="*/ 19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858000">
                <a:moveTo>
                  <a:pt x="4892433" y="0"/>
                </a:moveTo>
                <a:lnTo>
                  <a:pt x="12192000" y="0"/>
                </a:lnTo>
                <a:lnTo>
                  <a:pt x="12192000" y="6857999"/>
                </a:lnTo>
                <a:lnTo>
                  <a:pt x="7112000" y="6857999"/>
                </a:lnTo>
                <a:lnTo>
                  <a:pt x="6096000" y="6857999"/>
                </a:lnTo>
                <a:lnTo>
                  <a:pt x="5548505" y="6857999"/>
                </a:lnTo>
                <a:lnTo>
                  <a:pt x="5548504" y="6858000"/>
                </a:lnTo>
                <a:lnTo>
                  <a:pt x="0" y="6858000"/>
                </a:lnTo>
                <a:lnTo>
                  <a:pt x="0" y="4953304"/>
                </a:lnTo>
                <a:lnTo>
                  <a:pt x="236754" y="5130345"/>
                </a:lnTo>
                <a:cubicBezTo>
                  <a:pt x="795335" y="5507715"/>
                  <a:pt x="1468714" y="5728066"/>
                  <a:pt x="2193559" y="5728066"/>
                </a:cubicBezTo>
                <a:cubicBezTo>
                  <a:pt x="4126479" y="5728066"/>
                  <a:pt x="5693420" y="4161125"/>
                  <a:pt x="5693420" y="2228205"/>
                </a:cubicBezTo>
                <a:cubicBezTo>
                  <a:pt x="5693420" y="1382553"/>
                  <a:pt x="5393498" y="606951"/>
                  <a:pt x="4894222" y="19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432" name="Circle: Hollow 431">
            <a:extLst>
              <a:ext uri="{FF2B5EF4-FFF2-40B4-BE49-F238E27FC236}">
                <a16:creationId xmlns:a16="http://schemas.microsoft.com/office/drawing/2014/main" id="{99728016-7034-4B32-8745-F6D2F9AAF4A3}"/>
              </a:ext>
            </a:extLst>
          </p:cNvPr>
          <p:cNvSpPr/>
          <p:nvPr userDrawn="1"/>
        </p:nvSpPr>
        <p:spPr>
          <a:xfrm flipV="1">
            <a:off x="-3190202" y="-719611"/>
            <a:ext cx="10738580" cy="10738578"/>
          </a:xfrm>
          <a:prstGeom prst="donut">
            <a:avLst>
              <a:gd name="adj" fmla="val 17386"/>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2" name="Title 1">
            <a:extLst>
              <a:ext uri="{FF2B5EF4-FFF2-40B4-BE49-F238E27FC236}">
                <a16:creationId xmlns:a16="http://schemas.microsoft.com/office/drawing/2014/main" id="{87BC73C0-FD7C-49DF-B2BC-1222FCFC032E}"/>
              </a:ext>
            </a:extLst>
          </p:cNvPr>
          <p:cNvSpPr>
            <a:spLocks noGrp="1"/>
          </p:cNvSpPr>
          <p:nvPr>
            <p:ph type="ctrTitle" hasCustomPrompt="1"/>
          </p:nvPr>
        </p:nvSpPr>
        <p:spPr>
          <a:xfrm>
            <a:off x="4976284" y="519201"/>
            <a:ext cx="6679261" cy="1163955"/>
          </a:xfrm>
        </p:spPr>
        <p:txBody>
          <a:bodyPr lIns="36000" rIns="0" anchor="ctr">
            <a:noAutofit/>
          </a:bodyPr>
          <a:lstStyle>
            <a:lvl1pPr algn="r">
              <a:defRPr sz="3600" b="0">
                <a:solidFill>
                  <a:schemeClr val="bg1"/>
                </a:solidFill>
                <a:latin typeface="+mn-lt"/>
              </a:defRPr>
            </a:lvl1pPr>
          </a:lstStyle>
          <a:p>
            <a:r>
              <a:rPr lang="en-US" dirty="0"/>
              <a:t>Title Block</a:t>
            </a:r>
            <a:endParaRPr lang="en-GB" dirty="0"/>
          </a:p>
        </p:txBody>
      </p:sp>
      <p:sp>
        <p:nvSpPr>
          <p:cNvPr id="3" name="Subtitle 2">
            <a:extLst>
              <a:ext uri="{FF2B5EF4-FFF2-40B4-BE49-F238E27FC236}">
                <a16:creationId xmlns:a16="http://schemas.microsoft.com/office/drawing/2014/main" id="{A0F1A5B1-7950-41B4-A0A3-91FEE2C6B339}"/>
              </a:ext>
            </a:extLst>
          </p:cNvPr>
          <p:cNvSpPr>
            <a:spLocks noGrp="1"/>
          </p:cNvSpPr>
          <p:nvPr>
            <p:ph type="subTitle" idx="1" hasCustomPrompt="1"/>
          </p:nvPr>
        </p:nvSpPr>
        <p:spPr>
          <a:xfrm>
            <a:off x="6671853" y="1857502"/>
            <a:ext cx="4983692" cy="361054"/>
          </a:xfrm>
          <a:prstGeom prst="rect">
            <a:avLst/>
          </a:prstGeom>
        </p:spPr>
        <p:txBody>
          <a:bodyPr lIns="36000" rIns="0" anchor="ctr"/>
          <a:lstStyle>
            <a:lvl1pPr marL="0" indent="0" algn="r">
              <a:buNone/>
              <a:defRPr sz="2400" i="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a:t>
            </a:r>
            <a:endParaRPr lang="en-GB" dirty="0"/>
          </a:p>
        </p:txBody>
      </p:sp>
      <p:sp>
        <p:nvSpPr>
          <p:cNvPr id="99" name="Circle: Hollow 98">
            <a:extLst>
              <a:ext uri="{FF2B5EF4-FFF2-40B4-BE49-F238E27FC236}">
                <a16:creationId xmlns:a16="http://schemas.microsoft.com/office/drawing/2014/main" id="{ACA7BEC7-3B68-4B03-84EE-953CE6D834E3}"/>
              </a:ext>
            </a:extLst>
          </p:cNvPr>
          <p:cNvSpPr/>
          <p:nvPr userDrawn="1"/>
        </p:nvSpPr>
        <p:spPr>
          <a:xfrm flipV="1">
            <a:off x="-3016981" y="-582034"/>
            <a:ext cx="10421082" cy="10421080"/>
          </a:xfrm>
          <a:prstGeom prst="donut">
            <a:avLst>
              <a:gd name="adj" fmla="val 1642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430" name="Circle: Hollow 429">
            <a:extLst>
              <a:ext uri="{FF2B5EF4-FFF2-40B4-BE49-F238E27FC236}">
                <a16:creationId xmlns:a16="http://schemas.microsoft.com/office/drawing/2014/main" id="{4FBE3FB6-1C75-477E-A1DD-DA5AC0C318E0}"/>
              </a:ext>
            </a:extLst>
          </p:cNvPr>
          <p:cNvSpPr/>
          <p:nvPr userDrawn="1"/>
        </p:nvSpPr>
        <p:spPr>
          <a:xfrm flipV="1">
            <a:off x="-1489805" y="945142"/>
            <a:ext cx="7366730" cy="7366728"/>
          </a:xfrm>
          <a:prstGeom prst="donut">
            <a:avLst>
              <a:gd name="adj" fmla="val 25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429" name="Freeform: Shape 428">
            <a:extLst>
              <a:ext uri="{FF2B5EF4-FFF2-40B4-BE49-F238E27FC236}">
                <a16:creationId xmlns:a16="http://schemas.microsoft.com/office/drawing/2014/main" id="{C2B1A486-EC5A-491C-9BB8-CCFAEEE9592B}"/>
              </a:ext>
            </a:extLst>
          </p:cNvPr>
          <p:cNvSpPr/>
          <p:nvPr/>
        </p:nvSpPr>
        <p:spPr>
          <a:xfrm>
            <a:off x="-3016981" y="-569731"/>
            <a:ext cx="10375356" cy="10394676"/>
          </a:xfrm>
          <a:custGeom>
            <a:avLst/>
            <a:gdLst>
              <a:gd name="connsiteX0" fmla="*/ 6202887 w 10375356"/>
              <a:gd name="connsiteY0" fmla="*/ 10086957 h 10394676"/>
              <a:gd name="connsiteX1" fmla="*/ 6713710 w 10375356"/>
              <a:gd name="connsiteY1" fmla="*/ 10086957 h 10394676"/>
              <a:gd name="connsiteX2" fmla="*/ 6713710 w 10375356"/>
              <a:gd name="connsiteY2" fmla="*/ 10187665 h 10394676"/>
              <a:gd name="connsiteX3" fmla="*/ 6709472 w 10375356"/>
              <a:gd name="connsiteY3" fmla="*/ 10188869 h 10394676"/>
              <a:gd name="connsiteX4" fmla="*/ 6202887 w 10375356"/>
              <a:gd name="connsiteY4" fmla="*/ 10188869 h 10394676"/>
              <a:gd name="connsiteX5" fmla="*/ 5634740 w 10375356"/>
              <a:gd name="connsiteY5" fmla="*/ 9974857 h 10394676"/>
              <a:gd name="connsiteX6" fmla="*/ 5471684 w 10375356"/>
              <a:gd name="connsiteY6" fmla="*/ 10137913 h 10394676"/>
              <a:gd name="connsiteX7" fmla="*/ 5634740 w 10375356"/>
              <a:gd name="connsiteY7" fmla="*/ 10300969 h 10394676"/>
              <a:gd name="connsiteX8" fmla="*/ 5797795 w 10375356"/>
              <a:gd name="connsiteY8" fmla="*/ 10137913 h 10394676"/>
              <a:gd name="connsiteX9" fmla="*/ 5634740 w 10375356"/>
              <a:gd name="connsiteY9" fmla="*/ 9974857 h 10394676"/>
              <a:gd name="connsiteX10" fmla="*/ 7232175 w 10375356"/>
              <a:gd name="connsiteY10" fmla="*/ 9881865 h 10394676"/>
              <a:gd name="connsiteX11" fmla="*/ 7334085 w 10375356"/>
              <a:gd name="connsiteY11" fmla="*/ 9881865 h 10394676"/>
              <a:gd name="connsiteX12" fmla="*/ 7334085 w 10375356"/>
              <a:gd name="connsiteY12" fmla="*/ 9956193 h 10394676"/>
              <a:gd name="connsiteX13" fmla="*/ 7238719 w 10375356"/>
              <a:gd name="connsiteY13" fmla="*/ 9999307 h 10394676"/>
              <a:gd name="connsiteX14" fmla="*/ 7232175 w 10375356"/>
              <a:gd name="connsiteY14" fmla="*/ 10001887 h 10394676"/>
              <a:gd name="connsiteX15" fmla="*/ 4751991 w 10375356"/>
              <a:gd name="connsiteY15" fmla="*/ 9881865 h 10394676"/>
              <a:gd name="connsiteX16" fmla="*/ 4853901 w 10375356"/>
              <a:gd name="connsiteY16" fmla="*/ 9881865 h 10394676"/>
              <a:gd name="connsiteX17" fmla="*/ 4853901 w 10375356"/>
              <a:gd name="connsiteY17" fmla="*/ 10290777 h 10394676"/>
              <a:gd name="connsiteX18" fmla="*/ 4751991 w 10375356"/>
              <a:gd name="connsiteY18" fmla="*/ 10290777 h 10394676"/>
              <a:gd name="connsiteX19" fmla="*/ 5636013 w 10375356"/>
              <a:gd name="connsiteY19" fmla="*/ 9872947 h 10394676"/>
              <a:gd name="connsiteX20" fmla="*/ 5900978 w 10375356"/>
              <a:gd name="connsiteY20" fmla="*/ 10137913 h 10394676"/>
              <a:gd name="connsiteX21" fmla="*/ 5739217 w 10375356"/>
              <a:gd name="connsiteY21" fmla="*/ 10382077 h 10394676"/>
              <a:gd name="connsiteX22" fmla="*/ 5738756 w 10375356"/>
              <a:gd name="connsiteY22" fmla="*/ 10382220 h 10394676"/>
              <a:gd name="connsiteX23" fmla="*/ 5574951 w 10375356"/>
              <a:gd name="connsiteY23" fmla="*/ 10394676 h 10394676"/>
              <a:gd name="connsiteX24" fmla="*/ 5532810 w 10375356"/>
              <a:gd name="connsiteY24" fmla="*/ 10381361 h 10394676"/>
              <a:gd name="connsiteX25" fmla="*/ 5371048 w 10375356"/>
              <a:gd name="connsiteY25" fmla="*/ 10137913 h 10394676"/>
              <a:gd name="connsiteX26" fmla="*/ 5636013 w 10375356"/>
              <a:gd name="connsiteY26" fmla="*/ 9872947 h 10394676"/>
              <a:gd name="connsiteX27" fmla="*/ 3978752 w 10375356"/>
              <a:gd name="connsiteY27" fmla="*/ 9872947 h 10394676"/>
              <a:gd name="connsiteX28" fmla="*/ 4243718 w 10375356"/>
              <a:gd name="connsiteY28" fmla="*/ 10137913 h 10394676"/>
              <a:gd name="connsiteX29" fmla="*/ 4222918 w 10375356"/>
              <a:gd name="connsiteY29" fmla="*/ 10241117 h 10394676"/>
              <a:gd name="connsiteX30" fmla="*/ 4179036 w 10375356"/>
              <a:gd name="connsiteY30" fmla="*/ 10306239 h 10394676"/>
              <a:gd name="connsiteX31" fmla="*/ 4160436 w 10375356"/>
              <a:gd name="connsiteY31" fmla="*/ 10302917 h 10394676"/>
              <a:gd name="connsiteX32" fmla="*/ 4056265 w 10375356"/>
              <a:gd name="connsiteY32" fmla="*/ 10278875 h 10394676"/>
              <a:gd name="connsiteX33" fmla="*/ 4094199 w 10375356"/>
              <a:gd name="connsiteY33" fmla="*/ 10253357 h 10394676"/>
              <a:gd name="connsiteX34" fmla="*/ 4141809 w 10375356"/>
              <a:gd name="connsiteY34" fmla="*/ 10137913 h 10394676"/>
              <a:gd name="connsiteX35" fmla="*/ 3978752 w 10375356"/>
              <a:gd name="connsiteY35" fmla="*/ 9974857 h 10394676"/>
              <a:gd name="connsiteX36" fmla="*/ 3815698 w 10375356"/>
              <a:gd name="connsiteY36" fmla="*/ 10137913 h 10394676"/>
              <a:gd name="connsiteX37" fmla="*/ 3828457 w 10375356"/>
              <a:gd name="connsiteY37" fmla="*/ 10201547 h 10394676"/>
              <a:gd name="connsiteX38" fmla="*/ 3845505 w 10375356"/>
              <a:gd name="connsiteY38" fmla="*/ 10226891 h 10394676"/>
              <a:gd name="connsiteX39" fmla="*/ 3724813 w 10375356"/>
              <a:gd name="connsiteY39" fmla="*/ 10192618 h 10394676"/>
              <a:gd name="connsiteX40" fmla="*/ 3713787 w 10375356"/>
              <a:gd name="connsiteY40" fmla="*/ 10137913 h 10394676"/>
              <a:gd name="connsiteX41" fmla="*/ 3978752 w 10375356"/>
              <a:gd name="connsiteY41" fmla="*/ 9872947 h 10394676"/>
              <a:gd name="connsiteX42" fmla="*/ 3155832 w 10375356"/>
              <a:gd name="connsiteY42" fmla="*/ 9872947 h 10394676"/>
              <a:gd name="connsiteX43" fmla="*/ 3399999 w 10375356"/>
              <a:gd name="connsiteY43" fmla="*/ 10034709 h 10394676"/>
              <a:gd name="connsiteX44" fmla="*/ 3411035 w 10375356"/>
              <a:gd name="connsiteY44" fmla="*/ 10089469 h 10394676"/>
              <a:gd name="connsiteX45" fmla="*/ 3280434 w 10375356"/>
              <a:gd name="connsiteY45" fmla="*/ 10037975 h 10394676"/>
              <a:gd name="connsiteX46" fmla="*/ 3270003 w 10375356"/>
              <a:gd name="connsiteY46" fmla="*/ 10022469 h 10394676"/>
              <a:gd name="connsiteX47" fmla="*/ 3154558 w 10375356"/>
              <a:gd name="connsiteY47" fmla="*/ 9974857 h 10394676"/>
              <a:gd name="connsiteX48" fmla="*/ 3136355 w 10375356"/>
              <a:gd name="connsiteY48" fmla="*/ 9978507 h 10394676"/>
              <a:gd name="connsiteX49" fmla="*/ 3005935 w 10375356"/>
              <a:gd name="connsiteY49" fmla="*/ 9919545 h 10394676"/>
              <a:gd name="connsiteX50" fmla="*/ 3007618 w 10375356"/>
              <a:gd name="connsiteY50" fmla="*/ 9918157 h 10394676"/>
              <a:gd name="connsiteX51" fmla="*/ 3155832 w 10375356"/>
              <a:gd name="connsiteY51" fmla="*/ 9872947 h 10394676"/>
              <a:gd name="connsiteX52" fmla="*/ 7851277 w 10375356"/>
              <a:gd name="connsiteY52" fmla="*/ 9262761 h 10394676"/>
              <a:gd name="connsiteX53" fmla="*/ 8362099 w 10375356"/>
              <a:gd name="connsiteY53" fmla="*/ 9262761 h 10394676"/>
              <a:gd name="connsiteX54" fmla="*/ 8362099 w 10375356"/>
              <a:gd name="connsiteY54" fmla="*/ 9346902 h 10394676"/>
              <a:gd name="connsiteX55" fmla="*/ 8339488 w 10375356"/>
              <a:gd name="connsiteY55" fmla="*/ 9364671 h 10394676"/>
              <a:gd name="connsiteX56" fmla="*/ 7851277 w 10375356"/>
              <a:gd name="connsiteY56" fmla="*/ 9364671 h 10394676"/>
              <a:gd name="connsiteX57" fmla="*/ 5379965 w 10375356"/>
              <a:gd name="connsiteY57" fmla="*/ 9262761 h 10394676"/>
              <a:gd name="connsiteX58" fmla="*/ 5890787 w 10375356"/>
              <a:gd name="connsiteY58" fmla="*/ 9262761 h 10394676"/>
              <a:gd name="connsiteX59" fmla="*/ 5890787 w 10375356"/>
              <a:gd name="connsiteY59" fmla="*/ 9364671 h 10394676"/>
              <a:gd name="connsiteX60" fmla="*/ 5379965 w 10375356"/>
              <a:gd name="connsiteY60" fmla="*/ 9364671 h 10394676"/>
              <a:gd name="connsiteX61" fmla="*/ 4546902 w 10375356"/>
              <a:gd name="connsiteY61" fmla="*/ 9262761 h 10394676"/>
              <a:gd name="connsiteX62" fmla="*/ 5057725 w 10375356"/>
              <a:gd name="connsiteY62" fmla="*/ 9262761 h 10394676"/>
              <a:gd name="connsiteX63" fmla="*/ 5057725 w 10375356"/>
              <a:gd name="connsiteY63" fmla="*/ 9364671 h 10394676"/>
              <a:gd name="connsiteX64" fmla="*/ 4546902 w 10375356"/>
              <a:gd name="connsiteY64" fmla="*/ 9364671 h 10394676"/>
              <a:gd name="connsiteX65" fmla="*/ 2899787 w 10375356"/>
              <a:gd name="connsiteY65" fmla="*/ 9262761 h 10394676"/>
              <a:gd name="connsiteX66" fmla="*/ 3410609 w 10375356"/>
              <a:gd name="connsiteY66" fmla="*/ 9262761 h 10394676"/>
              <a:gd name="connsiteX67" fmla="*/ 3410609 w 10375356"/>
              <a:gd name="connsiteY67" fmla="*/ 9364671 h 10394676"/>
              <a:gd name="connsiteX68" fmla="*/ 2899787 w 10375356"/>
              <a:gd name="connsiteY68" fmla="*/ 9364671 h 10394676"/>
              <a:gd name="connsiteX69" fmla="*/ 6450017 w 10375356"/>
              <a:gd name="connsiteY69" fmla="*/ 9150661 h 10394676"/>
              <a:gd name="connsiteX70" fmla="*/ 6286962 w 10375356"/>
              <a:gd name="connsiteY70" fmla="*/ 9313717 h 10394676"/>
              <a:gd name="connsiteX71" fmla="*/ 6450017 w 10375356"/>
              <a:gd name="connsiteY71" fmla="*/ 9476773 h 10394676"/>
              <a:gd name="connsiteX72" fmla="*/ 6613073 w 10375356"/>
              <a:gd name="connsiteY72" fmla="*/ 9313717 h 10394676"/>
              <a:gd name="connsiteX73" fmla="*/ 6450017 w 10375356"/>
              <a:gd name="connsiteY73" fmla="*/ 9150661 h 10394676"/>
              <a:gd name="connsiteX74" fmla="*/ 3978754 w 10375356"/>
              <a:gd name="connsiteY74" fmla="*/ 9150661 h 10394676"/>
              <a:gd name="connsiteX75" fmla="*/ 3815700 w 10375356"/>
              <a:gd name="connsiteY75" fmla="*/ 9313717 h 10394676"/>
              <a:gd name="connsiteX76" fmla="*/ 3978754 w 10375356"/>
              <a:gd name="connsiteY76" fmla="*/ 9476773 h 10394676"/>
              <a:gd name="connsiteX77" fmla="*/ 4141811 w 10375356"/>
              <a:gd name="connsiteY77" fmla="*/ 9313717 h 10394676"/>
              <a:gd name="connsiteX78" fmla="*/ 3978754 w 10375356"/>
              <a:gd name="connsiteY78" fmla="*/ 9150661 h 10394676"/>
              <a:gd name="connsiteX79" fmla="*/ 7232175 w 10375356"/>
              <a:gd name="connsiteY79" fmla="*/ 9057669 h 10394676"/>
              <a:gd name="connsiteX80" fmla="*/ 7334085 w 10375356"/>
              <a:gd name="connsiteY80" fmla="*/ 9057669 h 10394676"/>
              <a:gd name="connsiteX81" fmla="*/ 7334085 w 10375356"/>
              <a:gd name="connsiteY81" fmla="*/ 9568493 h 10394676"/>
              <a:gd name="connsiteX82" fmla="*/ 7232175 w 10375356"/>
              <a:gd name="connsiteY82" fmla="*/ 9568493 h 10394676"/>
              <a:gd name="connsiteX83" fmla="*/ 2280685 w 10375356"/>
              <a:gd name="connsiteY83" fmla="*/ 9057669 h 10394676"/>
              <a:gd name="connsiteX84" fmla="*/ 2382595 w 10375356"/>
              <a:gd name="connsiteY84" fmla="*/ 9057669 h 10394676"/>
              <a:gd name="connsiteX85" fmla="*/ 2382595 w 10375356"/>
              <a:gd name="connsiteY85" fmla="*/ 9568493 h 10394676"/>
              <a:gd name="connsiteX86" fmla="*/ 2374638 w 10375356"/>
              <a:gd name="connsiteY86" fmla="*/ 9568493 h 10394676"/>
              <a:gd name="connsiteX87" fmla="*/ 2297278 w 10375356"/>
              <a:gd name="connsiteY87" fmla="*/ 9518899 h 10394676"/>
              <a:gd name="connsiteX88" fmla="*/ 2280685 w 10375356"/>
              <a:gd name="connsiteY88" fmla="*/ 9507099 h 10394676"/>
              <a:gd name="connsiteX89" fmla="*/ 6450017 w 10375356"/>
              <a:gd name="connsiteY89" fmla="*/ 9048751 h 10394676"/>
              <a:gd name="connsiteX90" fmla="*/ 6714982 w 10375356"/>
              <a:gd name="connsiteY90" fmla="*/ 9313717 h 10394676"/>
              <a:gd name="connsiteX91" fmla="*/ 6450017 w 10375356"/>
              <a:gd name="connsiteY91" fmla="*/ 9578681 h 10394676"/>
              <a:gd name="connsiteX92" fmla="*/ 6185052 w 10375356"/>
              <a:gd name="connsiteY92" fmla="*/ 9313717 h 10394676"/>
              <a:gd name="connsiteX93" fmla="*/ 6450017 w 10375356"/>
              <a:gd name="connsiteY93" fmla="*/ 9048751 h 10394676"/>
              <a:gd name="connsiteX94" fmla="*/ 3978754 w 10375356"/>
              <a:gd name="connsiteY94" fmla="*/ 9048751 h 10394676"/>
              <a:gd name="connsiteX95" fmla="*/ 4243720 w 10375356"/>
              <a:gd name="connsiteY95" fmla="*/ 9313717 h 10394676"/>
              <a:gd name="connsiteX96" fmla="*/ 3978754 w 10375356"/>
              <a:gd name="connsiteY96" fmla="*/ 9578681 h 10394676"/>
              <a:gd name="connsiteX97" fmla="*/ 3713789 w 10375356"/>
              <a:gd name="connsiteY97" fmla="*/ 9313717 h 10394676"/>
              <a:gd name="connsiteX98" fmla="*/ 3978754 w 10375356"/>
              <a:gd name="connsiteY98" fmla="*/ 9048751 h 10394676"/>
              <a:gd name="connsiteX99" fmla="*/ 5676776 w 10375356"/>
              <a:gd name="connsiteY99" fmla="*/ 8665264 h 10394676"/>
              <a:gd name="connsiteX100" fmla="*/ 5676776 w 10375356"/>
              <a:gd name="connsiteY100" fmla="*/ 8745569 h 10394676"/>
              <a:gd name="connsiteX101" fmla="*/ 5574867 w 10375356"/>
              <a:gd name="connsiteY101" fmla="*/ 8745569 h 10394676"/>
              <a:gd name="connsiteX102" fmla="*/ 5574867 w 10375356"/>
              <a:gd name="connsiteY102" fmla="*/ 8678214 h 10394676"/>
              <a:gd name="connsiteX103" fmla="*/ 3918880 w 10375356"/>
              <a:gd name="connsiteY103" fmla="*/ 8449859 h 10394676"/>
              <a:gd name="connsiteX104" fmla="*/ 4007509 w 10375356"/>
              <a:gd name="connsiteY104" fmla="*/ 8484804 h 10394676"/>
              <a:gd name="connsiteX105" fmla="*/ 4020789 w 10375356"/>
              <a:gd name="connsiteY105" fmla="*/ 8489298 h 10394676"/>
              <a:gd name="connsiteX106" fmla="*/ 4020789 w 10375356"/>
              <a:gd name="connsiteY106" fmla="*/ 8745569 h 10394676"/>
              <a:gd name="connsiteX107" fmla="*/ 3918880 w 10375356"/>
              <a:gd name="connsiteY107" fmla="*/ 8745569 h 10394676"/>
              <a:gd name="connsiteX108" fmla="*/ 7018165 w 10375356"/>
              <a:gd name="connsiteY108" fmla="*/ 8438567 h 10394676"/>
              <a:gd name="connsiteX109" fmla="*/ 7528988 w 10375356"/>
              <a:gd name="connsiteY109" fmla="*/ 8438567 h 10394676"/>
              <a:gd name="connsiteX110" fmla="*/ 7528988 w 10375356"/>
              <a:gd name="connsiteY110" fmla="*/ 8540477 h 10394676"/>
              <a:gd name="connsiteX111" fmla="*/ 7018165 w 10375356"/>
              <a:gd name="connsiteY111" fmla="*/ 8540477 h 10394676"/>
              <a:gd name="connsiteX112" fmla="*/ 6530840 w 10375356"/>
              <a:gd name="connsiteY112" fmla="*/ 8438567 h 10394676"/>
              <a:gd name="connsiteX113" fmla="*/ 6697148 w 10375356"/>
              <a:gd name="connsiteY113" fmla="*/ 8438567 h 10394676"/>
              <a:gd name="connsiteX114" fmla="*/ 6697148 w 10375356"/>
              <a:gd name="connsiteY114" fmla="*/ 8540477 h 10394676"/>
              <a:gd name="connsiteX115" fmla="*/ 6248661 w 10375356"/>
              <a:gd name="connsiteY115" fmla="*/ 8540477 h 10394676"/>
              <a:gd name="connsiteX116" fmla="*/ 6251001 w 10375356"/>
              <a:gd name="connsiteY116" fmla="*/ 8539813 h 10394676"/>
              <a:gd name="connsiteX117" fmla="*/ 6413573 w 10375356"/>
              <a:gd name="connsiteY117" fmla="*/ 8484804 h 10394676"/>
              <a:gd name="connsiteX118" fmla="*/ 2066673 w 10375356"/>
              <a:gd name="connsiteY118" fmla="*/ 8438567 h 10394676"/>
              <a:gd name="connsiteX119" fmla="*/ 2577496 w 10375356"/>
              <a:gd name="connsiteY119" fmla="*/ 8438567 h 10394676"/>
              <a:gd name="connsiteX120" fmla="*/ 2577496 w 10375356"/>
              <a:gd name="connsiteY120" fmla="*/ 8540477 h 10394676"/>
              <a:gd name="connsiteX121" fmla="*/ 2066673 w 10375356"/>
              <a:gd name="connsiteY121" fmla="*/ 8540477 h 10394676"/>
              <a:gd name="connsiteX122" fmla="*/ 1234837 w 10375356"/>
              <a:gd name="connsiteY122" fmla="*/ 8438567 h 10394676"/>
              <a:gd name="connsiteX123" fmla="*/ 1745660 w 10375356"/>
              <a:gd name="connsiteY123" fmla="*/ 8438567 h 10394676"/>
              <a:gd name="connsiteX124" fmla="*/ 1745660 w 10375356"/>
              <a:gd name="connsiteY124" fmla="*/ 8540477 h 10394676"/>
              <a:gd name="connsiteX125" fmla="*/ 1234837 w 10375356"/>
              <a:gd name="connsiteY125" fmla="*/ 8540477 h 10394676"/>
              <a:gd name="connsiteX126" fmla="*/ 8870376 w 10375356"/>
              <a:gd name="connsiteY126" fmla="*/ 8234747 h 10394676"/>
              <a:gd name="connsiteX127" fmla="*/ 8972285 w 10375356"/>
              <a:gd name="connsiteY127" fmla="*/ 8234747 h 10394676"/>
              <a:gd name="connsiteX128" fmla="*/ 8972285 w 10375356"/>
              <a:gd name="connsiteY128" fmla="*/ 8745569 h 10394676"/>
              <a:gd name="connsiteX129" fmla="*/ 8870376 w 10375356"/>
              <a:gd name="connsiteY129" fmla="*/ 8745569 h 10394676"/>
              <a:gd name="connsiteX130" fmla="*/ 8046180 w 10375356"/>
              <a:gd name="connsiteY130" fmla="*/ 8234747 h 10394676"/>
              <a:gd name="connsiteX131" fmla="*/ 8148089 w 10375356"/>
              <a:gd name="connsiteY131" fmla="*/ 8234747 h 10394676"/>
              <a:gd name="connsiteX132" fmla="*/ 8148089 w 10375356"/>
              <a:gd name="connsiteY132" fmla="*/ 8745569 h 10394676"/>
              <a:gd name="connsiteX133" fmla="*/ 8046180 w 10375356"/>
              <a:gd name="connsiteY133" fmla="*/ 8745569 h 10394676"/>
              <a:gd name="connsiteX134" fmla="*/ 3094685 w 10375356"/>
              <a:gd name="connsiteY134" fmla="*/ 8234747 h 10394676"/>
              <a:gd name="connsiteX135" fmla="*/ 3196595 w 10375356"/>
              <a:gd name="connsiteY135" fmla="*/ 8234747 h 10394676"/>
              <a:gd name="connsiteX136" fmla="*/ 3196595 w 10375356"/>
              <a:gd name="connsiteY136" fmla="*/ 8745569 h 10394676"/>
              <a:gd name="connsiteX137" fmla="*/ 3094685 w 10375356"/>
              <a:gd name="connsiteY137" fmla="*/ 8745569 h 10394676"/>
              <a:gd name="connsiteX138" fmla="*/ 9489477 w 10375356"/>
              <a:gd name="connsiteY138" fmla="*/ 7615645 h 10394676"/>
              <a:gd name="connsiteX139" fmla="*/ 9824110 w 10375356"/>
              <a:gd name="connsiteY139" fmla="*/ 7615645 h 10394676"/>
              <a:gd name="connsiteX140" fmla="*/ 9792198 w 10375356"/>
              <a:gd name="connsiteY140" fmla="*/ 7681890 h 10394676"/>
              <a:gd name="connsiteX141" fmla="*/ 9770531 w 10375356"/>
              <a:gd name="connsiteY141" fmla="*/ 7717555 h 10394676"/>
              <a:gd name="connsiteX142" fmla="*/ 9489477 w 10375356"/>
              <a:gd name="connsiteY142" fmla="*/ 7717555 h 10394676"/>
              <a:gd name="connsiteX143" fmla="*/ 8666557 w 10375356"/>
              <a:gd name="connsiteY143" fmla="*/ 7615645 h 10394676"/>
              <a:gd name="connsiteX144" fmla="*/ 9177379 w 10375356"/>
              <a:gd name="connsiteY144" fmla="*/ 7615645 h 10394676"/>
              <a:gd name="connsiteX145" fmla="*/ 9177379 w 10375356"/>
              <a:gd name="connsiteY145" fmla="*/ 7717555 h 10394676"/>
              <a:gd name="connsiteX146" fmla="*/ 8666557 w 10375356"/>
              <a:gd name="connsiteY146" fmla="*/ 7717555 h 10394676"/>
              <a:gd name="connsiteX147" fmla="*/ 2322721 w 10375356"/>
              <a:gd name="connsiteY147" fmla="*/ 7503545 h 10394676"/>
              <a:gd name="connsiteX148" fmla="*/ 2159665 w 10375356"/>
              <a:gd name="connsiteY148" fmla="*/ 7666599 h 10394676"/>
              <a:gd name="connsiteX149" fmla="*/ 2322721 w 10375356"/>
              <a:gd name="connsiteY149" fmla="*/ 7829655 h 10394676"/>
              <a:gd name="connsiteX150" fmla="*/ 2485776 w 10375356"/>
              <a:gd name="connsiteY150" fmla="*/ 7666599 h 10394676"/>
              <a:gd name="connsiteX151" fmla="*/ 2322721 w 10375356"/>
              <a:gd name="connsiteY151" fmla="*/ 7503545 h 10394676"/>
              <a:gd name="connsiteX152" fmla="*/ 8046180 w 10375356"/>
              <a:gd name="connsiteY152" fmla="*/ 7410553 h 10394676"/>
              <a:gd name="connsiteX153" fmla="*/ 8148089 w 10375356"/>
              <a:gd name="connsiteY153" fmla="*/ 7410553 h 10394676"/>
              <a:gd name="connsiteX154" fmla="*/ 8148089 w 10375356"/>
              <a:gd name="connsiteY154" fmla="*/ 7921375 h 10394676"/>
              <a:gd name="connsiteX155" fmla="*/ 8046180 w 10375356"/>
              <a:gd name="connsiteY155" fmla="*/ 7921375 h 10394676"/>
              <a:gd name="connsiteX156" fmla="*/ 1447573 w 10375356"/>
              <a:gd name="connsiteY156" fmla="*/ 7410553 h 10394676"/>
              <a:gd name="connsiteX157" fmla="*/ 1549483 w 10375356"/>
              <a:gd name="connsiteY157" fmla="*/ 7410553 h 10394676"/>
              <a:gd name="connsiteX158" fmla="*/ 1549483 w 10375356"/>
              <a:gd name="connsiteY158" fmla="*/ 7921375 h 10394676"/>
              <a:gd name="connsiteX159" fmla="*/ 1447573 w 10375356"/>
              <a:gd name="connsiteY159" fmla="*/ 7921375 h 10394676"/>
              <a:gd name="connsiteX160" fmla="*/ 2322721 w 10375356"/>
              <a:gd name="connsiteY160" fmla="*/ 7401633 h 10394676"/>
              <a:gd name="connsiteX161" fmla="*/ 2587686 w 10375356"/>
              <a:gd name="connsiteY161" fmla="*/ 7666599 h 10394676"/>
              <a:gd name="connsiteX162" fmla="*/ 2322721 w 10375356"/>
              <a:gd name="connsiteY162" fmla="*/ 7931565 h 10394676"/>
              <a:gd name="connsiteX163" fmla="*/ 2057755 w 10375356"/>
              <a:gd name="connsiteY163" fmla="*/ 7666599 h 10394676"/>
              <a:gd name="connsiteX164" fmla="*/ 2322721 w 10375356"/>
              <a:gd name="connsiteY164" fmla="*/ 7401633 h 10394676"/>
              <a:gd name="connsiteX165" fmla="*/ 674333 w 10375356"/>
              <a:gd name="connsiteY165" fmla="*/ 7401633 h 10394676"/>
              <a:gd name="connsiteX166" fmla="*/ 939299 w 10375356"/>
              <a:gd name="connsiteY166" fmla="*/ 7666599 h 10394676"/>
              <a:gd name="connsiteX167" fmla="*/ 777537 w 10375356"/>
              <a:gd name="connsiteY167" fmla="*/ 7910765 h 10394676"/>
              <a:gd name="connsiteX168" fmla="*/ 769452 w 10375356"/>
              <a:gd name="connsiteY168" fmla="*/ 7913271 h 10394676"/>
              <a:gd name="connsiteX169" fmla="*/ 713980 w 10375356"/>
              <a:gd name="connsiteY169" fmla="*/ 7821961 h 10394676"/>
              <a:gd name="connsiteX170" fmla="*/ 739241 w 10375356"/>
              <a:gd name="connsiteY170" fmla="*/ 7816897 h 10394676"/>
              <a:gd name="connsiteX171" fmla="*/ 838662 w 10375356"/>
              <a:gd name="connsiteY171" fmla="*/ 7666599 h 10394676"/>
              <a:gd name="connsiteX172" fmla="*/ 675607 w 10375356"/>
              <a:gd name="connsiteY172" fmla="*/ 7503545 h 10394676"/>
              <a:gd name="connsiteX173" fmla="*/ 611973 w 10375356"/>
              <a:gd name="connsiteY173" fmla="*/ 7516304 h 10394676"/>
              <a:gd name="connsiteX174" fmla="*/ 564501 w 10375356"/>
              <a:gd name="connsiteY174" fmla="*/ 7548238 h 10394676"/>
              <a:gd name="connsiteX175" fmla="*/ 518632 w 10375356"/>
              <a:gd name="connsiteY175" fmla="*/ 7453019 h 10394676"/>
              <a:gd name="connsiteX176" fmla="*/ 526119 w 10375356"/>
              <a:gd name="connsiteY176" fmla="*/ 7446844 h 10394676"/>
              <a:gd name="connsiteX177" fmla="*/ 674333 w 10375356"/>
              <a:gd name="connsiteY177" fmla="*/ 7401633 h 10394676"/>
              <a:gd name="connsiteX178" fmla="*/ 8148089 w 10375356"/>
              <a:gd name="connsiteY178" fmla="*/ 7094869 h 10394676"/>
              <a:gd name="connsiteX179" fmla="*/ 8148089 w 10375356"/>
              <a:gd name="connsiteY179" fmla="*/ 7097179 h 10394676"/>
              <a:gd name="connsiteX180" fmla="*/ 8146686 w 10375356"/>
              <a:gd name="connsiteY180" fmla="*/ 7097179 h 10394676"/>
              <a:gd name="connsiteX181" fmla="*/ 8665281 w 10375356"/>
              <a:gd name="connsiteY181" fmla="*/ 6791449 h 10394676"/>
              <a:gd name="connsiteX182" fmla="*/ 9176104 w 10375356"/>
              <a:gd name="connsiteY182" fmla="*/ 6791449 h 10394676"/>
              <a:gd name="connsiteX183" fmla="*/ 9176104 w 10375356"/>
              <a:gd name="connsiteY183" fmla="*/ 6893357 h 10394676"/>
              <a:gd name="connsiteX184" fmla="*/ 8665281 w 10375356"/>
              <a:gd name="connsiteY184" fmla="*/ 6893357 h 10394676"/>
              <a:gd name="connsiteX185" fmla="*/ 2066681 w 10375356"/>
              <a:gd name="connsiteY185" fmla="*/ 6791449 h 10394676"/>
              <a:gd name="connsiteX186" fmla="*/ 2098040 w 10375356"/>
              <a:gd name="connsiteY186" fmla="*/ 6791449 h 10394676"/>
              <a:gd name="connsiteX187" fmla="*/ 2133958 w 10375356"/>
              <a:gd name="connsiteY187" fmla="*/ 6866010 h 10394676"/>
              <a:gd name="connsiteX188" fmla="*/ 2150572 w 10375356"/>
              <a:gd name="connsiteY188" fmla="*/ 6893357 h 10394676"/>
              <a:gd name="connsiteX189" fmla="*/ 2066681 w 10375356"/>
              <a:gd name="connsiteY189" fmla="*/ 6893357 h 10394676"/>
              <a:gd name="connsiteX190" fmla="*/ 419562 w 10375356"/>
              <a:gd name="connsiteY190" fmla="*/ 6791449 h 10394676"/>
              <a:gd name="connsiteX191" fmla="*/ 930385 w 10375356"/>
              <a:gd name="connsiteY191" fmla="*/ 6791449 h 10394676"/>
              <a:gd name="connsiteX192" fmla="*/ 930385 w 10375356"/>
              <a:gd name="connsiteY192" fmla="*/ 6893357 h 10394676"/>
              <a:gd name="connsiteX193" fmla="*/ 419562 w 10375356"/>
              <a:gd name="connsiteY193" fmla="*/ 6893357 h 10394676"/>
              <a:gd name="connsiteX194" fmla="*/ 9745526 w 10375356"/>
              <a:gd name="connsiteY194" fmla="*/ 6679349 h 10394676"/>
              <a:gd name="connsiteX195" fmla="*/ 9582469 w 10375356"/>
              <a:gd name="connsiteY195" fmla="*/ 6842405 h 10394676"/>
              <a:gd name="connsiteX196" fmla="*/ 9745526 w 10375356"/>
              <a:gd name="connsiteY196" fmla="*/ 7005461 h 10394676"/>
              <a:gd name="connsiteX197" fmla="*/ 9908582 w 10375356"/>
              <a:gd name="connsiteY197" fmla="*/ 6842405 h 10394676"/>
              <a:gd name="connsiteX198" fmla="*/ 9745526 w 10375356"/>
              <a:gd name="connsiteY198" fmla="*/ 6679349 h 10394676"/>
              <a:gd name="connsiteX199" fmla="*/ 1498533 w 10375356"/>
              <a:gd name="connsiteY199" fmla="*/ 6679349 h 10394676"/>
              <a:gd name="connsiteX200" fmla="*/ 1335477 w 10375356"/>
              <a:gd name="connsiteY200" fmla="*/ 6842405 h 10394676"/>
              <a:gd name="connsiteX201" fmla="*/ 1498533 w 10375356"/>
              <a:gd name="connsiteY201" fmla="*/ 7005461 h 10394676"/>
              <a:gd name="connsiteX202" fmla="*/ 1661588 w 10375356"/>
              <a:gd name="connsiteY202" fmla="*/ 6842405 h 10394676"/>
              <a:gd name="connsiteX203" fmla="*/ 1498533 w 10375356"/>
              <a:gd name="connsiteY203" fmla="*/ 6679349 h 10394676"/>
              <a:gd name="connsiteX204" fmla="*/ 9744252 w 10375356"/>
              <a:gd name="connsiteY204" fmla="*/ 6577439 h 10394676"/>
              <a:gd name="connsiteX205" fmla="*/ 10009217 w 10375356"/>
              <a:gd name="connsiteY205" fmla="*/ 6842405 h 10394676"/>
              <a:gd name="connsiteX206" fmla="*/ 9744252 w 10375356"/>
              <a:gd name="connsiteY206" fmla="*/ 7107369 h 10394676"/>
              <a:gd name="connsiteX207" fmla="*/ 9479286 w 10375356"/>
              <a:gd name="connsiteY207" fmla="*/ 6842405 h 10394676"/>
              <a:gd name="connsiteX208" fmla="*/ 9744252 w 10375356"/>
              <a:gd name="connsiteY208" fmla="*/ 6577439 h 10394676"/>
              <a:gd name="connsiteX209" fmla="*/ 1499807 w 10375356"/>
              <a:gd name="connsiteY209" fmla="*/ 6577439 h 10394676"/>
              <a:gd name="connsiteX210" fmla="*/ 1764771 w 10375356"/>
              <a:gd name="connsiteY210" fmla="*/ 6842405 h 10394676"/>
              <a:gd name="connsiteX211" fmla="*/ 1499807 w 10375356"/>
              <a:gd name="connsiteY211" fmla="*/ 7107369 h 10394676"/>
              <a:gd name="connsiteX212" fmla="*/ 1234841 w 10375356"/>
              <a:gd name="connsiteY212" fmla="*/ 6842405 h 10394676"/>
              <a:gd name="connsiteX213" fmla="*/ 1499807 w 10375356"/>
              <a:gd name="connsiteY213" fmla="*/ 6577439 h 10394676"/>
              <a:gd name="connsiteX214" fmla="*/ 8921331 w 10375356"/>
              <a:gd name="connsiteY214" fmla="*/ 5855153 h 10394676"/>
              <a:gd name="connsiteX215" fmla="*/ 8758274 w 10375356"/>
              <a:gd name="connsiteY215" fmla="*/ 6018209 h 10394676"/>
              <a:gd name="connsiteX216" fmla="*/ 8921331 w 10375356"/>
              <a:gd name="connsiteY216" fmla="*/ 6181265 h 10394676"/>
              <a:gd name="connsiteX217" fmla="*/ 9084385 w 10375356"/>
              <a:gd name="connsiteY217" fmla="*/ 6018209 h 10394676"/>
              <a:gd name="connsiteX218" fmla="*/ 8921331 w 10375356"/>
              <a:gd name="connsiteY218" fmla="*/ 5855153 h 10394676"/>
              <a:gd name="connsiteX219" fmla="*/ 674337 w 10375356"/>
              <a:gd name="connsiteY219" fmla="*/ 5855153 h 10394676"/>
              <a:gd name="connsiteX220" fmla="*/ 511282 w 10375356"/>
              <a:gd name="connsiteY220" fmla="*/ 6018209 h 10394676"/>
              <a:gd name="connsiteX221" fmla="*/ 674337 w 10375356"/>
              <a:gd name="connsiteY221" fmla="*/ 6181265 h 10394676"/>
              <a:gd name="connsiteX222" fmla="*/ 837393 w 10375356"/>
              <a:gd name="connsiteY222" fmla="*/ 6018209 h 10394676"/>
              <a:gd name="connsiteX223" fmla="*/ 674337 w 10375356"/>
              <a:gd name="connsiteY223" fmla="*/ 5855153 h 10394676"/>
              <a:gd name="connsiteX224" fmla="*/ 10375356 w 10375356"/>
              <a:gd name="connsiteY224" fmla="*/ 5854333 h 10394676"/>
              <a:gd name="connsiteX225" fmla="*/ 10334572 w 10375356"/>
              <a:gd name="connsiteY225" fmla="*/ 6121561 h 10394676"/>
              <a:gd name="connsiteX226" fmla="*/ 10334472 w 10375356"/>
              <a:gd name="connsiteY226" fmla="*/ 6121413 h 10394676"/>
              <a:gd name="connsiteX227" fmla="*/ 10313672 w 10375356"/>
              <a:gd name="connsiteY227" fmla="*/ 6018209 h 10394676"/>
              <a:gd name="connsiteX228" fmla="*/ 10334472 w 10375356"/>
              <a:gd name="connsiteY228" fmla="*/ 5915005 h 10394676"/>
              <a:gd name="connsiteX229" fmla="*/ 9694571 w 10375356"/>
              <a:gd name="connsiteY229" fmla="*/ 5763433 h 10394676"/>
              <a:gd name="connsiteX230" fmla="*/ 9796481 w 10375356"/>
              <a:gd name="connsiteY230" fmla="*/ 5763433 h 10394676"/>
              <a:gd name="connsiteX231" fmla="*/ 9796481 w 10375356"/>
              <a:gd name="connsiteY231" fmla="*/ 6274257 h 10394676"/>
              <a:gd name="connsiteX232" fmla="*/ 9694571 w 10375356"/>
              <a:gd name="connsiteY232" fmla="*/ 6274257 h 10394676"/>
              <a:gd name="connsiteX233" fmla="*/ 1447575 w 10375356"/>
              <a:gd name="connsiteY233" fmla="*/ 5763433 h 10394676"/>
              <a:gd name="connsiteX234" fmla="*/ 1549485 w 10375356"/>
              <a:gd name="connsiteY234" fmla="*/ 5763433 h 10394676"/>
              <a:gd name="connsiteX235" fmla="*/ 1549485 w 10375356"/>
              <a:gd name="connsiteY235" fmla="*/ 6274257 h 10394676"/>
              <a:gd name="connsiteX236" fmla="*/ 1447575 w 10375356"/>
              <a:gd name="connsiteY236" fmla="*/ 6274257 h 10394676"/>
              <a:gd name="connsiteX237" fmla="*/ 8922604 w 10375356"/>
              <a:gd name="connsiteY237" fmla="*/ 5753243 h 10394676"/>
              <a:gd name="connsiteX238" fmla="*/ 9187569 w 10375356"/>
              <a:gd name="connsiteY238" fmla="*/ 6018209 h 10394676"/>
              <a:gd name="connsiteX239" fmla="*/ 8922604 w 10375356"/>
              <a:gd name="connsiteY239" fmla="*/ 6283173 h 10394676"/>
              <a:gd name="connsiteX240" fmla="*/ 8657638 w 10375356"/>
              <a:gd name="connsiteY240" fmla="*/ 6018209 h 10394676"/>
              <a:gd name="connsiteX241" fmla="*/ 8922604 w 10375356"/>
              <a:gd name="connsiteY241" fmla="*/ 5753243 h 10394676"/>
              <a:gd name="connsiteX242" fmla="*/ 675610 w 10375356"/>
              <a:gd name="connsiteY242" fmla="*/ 5753243 h 10394676"/>
              <a:gd name="connsiteX243" fmla="*/ 940577 w 10375356"/>
              <a:gd name="connsiteY243" fmla="*/ 6018209 h 10394676"/>
              <a:gd name="connsiteX244" fmla="*/ 675610 w 10375356"/>
              <a:gd name="connsiteY244" fmla="*/ 6283173 h 10394676"/>
              <a:gd name="connsiteX245" fmla="*/ 410646 w 10375356"/>
              <a:gd name="connsiteY245" fmla="*/ 6018209 h 10394676"/>
              <a:gd name="connsiteX246" fmla="*/ 675610 w 10375356"/>
              <a:gd name="connsiteY246" fmla="*/ 5753243 h 10394676"/>
              <a:gd name="connsiteX247" fmla="*/ 9489477 w 10375356"/>
              <a:gd name="connsiteY247" fmla="*/ 5143057 h 10394676"/>
              <a:gd name="connsiteX248" fmla="*/ 10000300 w 10375356"/>
              <a:gd name="connsiteY248" fmla="*/ 5143057 h 10394676"/>
              <a:gd name="connsiteX249" fmla="*/ 10000300 w 10375356"/>
              <a:gd name="connsiteY249" fmla="*/ 5244969 h 10394676"/>
              <a:gd name="connsiteX250" fmla="*/ 9489477 w 10375356"/>
              <a:gd name="connsiteY250" fmla="*/ 5244969 h 10394676"/>
              <a:gd name="connsiteX251" fmla="*/ 8706634 w 10375356"/>
              <a:gd name="connsiteY251" fmla="*/ 5143057 h 10394676"/>
              <a:gd name="connsiteX252" fmla="*/ 9176104 w 10375356"/>
              <a:gd name="connsiteY252" fmla="*/ 5143057 h 10394676"/>
              <a:gd name="connsiteX253" fmla="*/ 9176104 w 10375356"/>
              <a:gd name="connsiteY253" fmla="*/ 5244969 h 10394676"/>
              <a:gd name="connsiteX254" fmla="*/ 8707060 w 10375356"/>
              <a:gd name="connsiteY254" fmla="*/ 5244969 h 10394676"/>
              <a:gd name="connsiteX255" fmla="*/ 8709420 w 10375356"/>
              <a:gd name="connsiteY255" fmla="*/ 5198237 h 10394676"/>
              <a:gd name="connsiteX256" fmla="*/ 1242485 w 10375356"/>
              <a:gd name="connsiteY256" fmla="*/ 5143057 h 10394676"/>
              <a:gd name="connsiteX257" fmla="*/ 1714449 w 10375356"/>
              <a:gd name="connsiteY257" fmla="*/ 5143057 h 10394676"/>
              <a:gd name="connsiteX258" fmla="*/ 1711662 w 10375356"/>
              <a:gd name="connsiteY258" fmla="*/ 5198237 h 10394676"/>
              <a:gd name="connsiteX259" fmla="*/ 1714022 w 10375356"/>
              <a:gd name="connsiteY259" fmla="*/ 5244969 h 10394676"/>
              <a:gd name="connsiteX260" fmla="*/ 1242485 w 10375356"/>
              <a:gd name="connsiteY260" fmla="*/ 5244969 h 10394676"/>
              <a:gd name="connsiteX261" fmla="*/ 2787 w 10375356"/>
              <a:gd name="connsiteY261" fmla="*/ 5143057 h 10394676"/>
              <a:gd name="connsiteX262" fmla="*/ 97302 w 10375356"/>
              <a:gd name="connsiteY262" fmla="*/ 5143057 h 10394676"/>
              <a:gd name="connsiteX263" fmla="*/ 97302 w 10375356"/>
              <a:gd name="connsiteY263" fmla="*/ 5244969 h 10394676"/>
              <a:gd name="connsiteX264" fmla="*/ 2360 w 10375356"/>
              <a:gd name="connsiteY264" fmla="*/ 5244969 h 10394676"/>
              <a:gd name="connsiteX265" fmla="*/ 0 w 10375356"/>
              <a:gd name="connsiteY265" fmla="*/ 5198237 h 10394676"/>
              <a:gd name="connsiteX266" fmla="*/ 623389 w 10375356"/>
              <a:gd name="connsiteY266" fmla="*/ 4939239 h 10394676"/>
              <a:gd name="connsiteX267" fmla="*/ 725299 w 10375356"/>
              <a:gd name="connsiteY267" fmla="*/ 4939239 h 10394676"/>
              <a:gd name="connsiteX268" fmla="*/ 725299 w 10375356"/>
              <a:gd name="connsiteY268" fmla="*/ 5450061 h 10394676"/>
              <a:gd name="connsiteX269" fmla="*/ 623389 w 10375356"/>
              <a:gd name="connsiteY269" fmla="*/ 5450061 h 10394676"/>
              <a:gd name="connsiteX270" fmla="*/ 86723 w 10375356"/>
              <a:gd name="connsiteY270" fmla="*/ 4273524 h 10394676"/>
              <a:gd name="connsiteX271" fmla="*/ 106218 w 10375356"/>
              <a:gd name="connsiteY271" fmla="*/ 4371093 h 10394676"/>
              <a:gd name="connsiteX272" fmla="*/ 85418 w 10375356"/>
              <a:gd name="connsiteY272" fmla="*/ 4474296 h 10394676"/>
              <a:gd name="connsiteX273" fmla="*/ 47492 w 10375356"/>
              <a:gd name="connsiteY273" fmla="*/ 4530579 h 10394676"/>
              <a:gd name="connsiteX274" fmla="*/ 9745526 w 10375356"/>
              <a:gd name="connsiteY274" fmla="*/ 4208037 h 10394676"/>
              <a:gd name="connsiteX275" fmla="*/ 9582469 w 10375356"/>
              <a:gd name="connsiteY275" fmla="*/ 4371093 h 10394676"/>
              <a:gd name="connsiteX276" fmla="*/ 9745526 w 10375356"/>
              <a:gd name="connsiteY276" fmla="*/ 4534147 h 10394676"/>
              <a:gd name="connsiteX277" fmla="*/ 9908582 w 10375356"/>
              <a:gd name="connsiteY277" fmla="*/ 4371093 h 10394676"/>
              <a:gd name="connsiteX278" fmla="*/ 9745526 w 10375356"/>
              <a:gd name="connsiteY278" fmla="*/ 4208037 h 10394676"/>
              <a:gd name="connsiteX279" fmla="*/ 1498539 w 10375356"/>
              <a:gd name="connsiteY279" fmla="*/ 4208037 h 10394676"/>
              <a:gd name="connsiteX280" fmla="*/ 1335482 w 10375356"/>
              <a:gd name="connsiteY280" fmla="*/ 4371093 h 10394676"/>
              <a:gd name="connsiteX281" fmla="*/ 1498539 w 10375356"/>
              <a:gd name="connsiteY281" fmla="*/ 4534147 h 10394676"/>
              <a:gd name="connsiteX282" fmla="*/ 1661593 w 10375356"/>
              <a:gd name="connsiteY282" fmla="*/ 4371093 h 10394676"/>
              <a:gd name="connsiteX283" fmla="*/ 1498539 w 10375356"/>
              <a:gd name="connsiteY283" fmla="*/ 4208037 h 10394676"/>
              <a:gd name="connsiteX284" fmla="*/ 8870376 w 10375356"/>
              <a:gd name="connsiteY284" fmla="*/ 4115043 h 10394676"/>
              <a:gd name="connsiteX285" fmla="*/ 8972285 w 10375356"/>
              <a:gd name="connsiteY285" fmla="*/ 4115043 h 10394676"/>
              <a:gd name="connsiteX286" fmla="*/ 8972285 w 10375356"/>
              <a:gd name="connsiteY286" fmla="*/ 4625865 h 10394676"/>
              <a:gd name="connsiteX287" fmla="*/ 8870376 w 10375356"/>
              <a:gd name="connsiteY287" fmla="*/ 4625865 h 10394676"/>
              <a:gd name="connsiteX288" fmla="*/ 623387 w 10375356"/>
              <a:gd name="connsiteY288" fmla="*/ 4115043 h 10394676"/>
              <a:gd name="connsiteX289" fmla="*/ 725297 w 10375356"/>
              <a:gd name="connsiteY289" fmla="*/ 4115043 h 10394676"/>
              <a:gd name="connsiteX290" fmla="*/ 725297 w 10375356"/>
              <a:gd name="connsiteY290" fmla="*/ 4625865 h 10394676"/>
              <a:gd name="connsiteX291" fmla="*/ 623387 w 10375356"/>
              <a:gd name="connsiteY291" fmla="*/ 4625865 h 10394676"/>
              <a:gd name="connsiteX292" fmla="*/ 9744252 w 10375356"/>
              <a:gd name="connsiteY292" fmla="*/ 4106125 h 10394676"/>
              <a:gd name="connsiteX293" fmla="*/ 10009217 w 10375356"/>
              <a:gd name="connsiteY293" fmla="*/ 4371093 h 10394676"/>
              <a:gd name="connsiteX294" fmla="*/ 9744252 w 10375356"/>
              <a:gd name="connsiteY294" fmla="*/ 4636057 h 10394676"/>
              <a:gd name="connsiteX295" fmla="*/ 9479286 w 10375356"/>
              <a:gd name="connsiteY295" fmla="*/ 4371093 h 10394676"/>
              <a:gd name="connsiteX296" fmla="*/ 9744252 w 10375356"/>
              <a:gd name="connsiteY296" fmla="*/ 4106125 h 10394676"/>
              <a:gd name="connsiteX297" fmla="*/ 1499812 w 10375356"/>
              <a:gd name="connsiteY297" fmla="*/ 4106125 h 10394676"/>
              <a:gd name="connsiteX298" fmla="*/ 1764778 w 10375356"/>
              <a:gd name="connsiteY298" fmla="*/ 4371093 h 10394676"/>
              <a:gd name="connsiteX299" fmla="*/ 1499812 w 10375356"/>
              <a:gd name="connsiteY299" fmla="*/ 4636057 h 10394676"/>
              <a:gd name="connsiteX300" fmla="*/ 1234846 w 10375356"/>
              <a:gd name="connsiteY300" fmla="*/ 4371093 h 10394676"/>
              <a:gd name="connsiteX301" fmla="*/ 1499812 w 10375356"/>
              <a:gd name="connsiteY301" fmla="*/ 4106125 h 10394676"/>
              <a:gd name="connsiteX302" fmla="*/ 9489477 w 10375356"/>
              <a:gd name="connsiteY302" fmla="*/ 3495941 h 10394676"/>
              <a:gd name="connsiteX303" fmla="*/ 10000300 w 10375356"/>
              <a:gd name="connsiteY303" fmla="*/ 3495941 h 10394676"/>
              <a:gd name="connsiteX304" fmla="*/ 10000300 w 10375356"/>
              <a:gd name="connsiteY304" fmla="*/ 3597851 h 10394676"/>
              <a:gd name="connsiteX305" fmla="*/ 9489477 w 10375356"/>
              <a:gd name="connsiteY305" fmla="*/ 3597851 h 10394676"/>
              <a:gd name="connsiteX306" fmla="*/ 2066685 w 10375356"/>
              <a:gd name="connsiteY306" fmla="*/ 3495941 h 10394676"/>
              <a:gd name="connsiteX307" fmla="*/ 2154931 w 10375356"/>
              <a:gd name="connsiteY307" fmla="*/ 3495941 h 10394676"/>
              <a:gd name="connsiteX308" fmla="*/ 2133958 w 10375356"/>
              <a:gd name="connsiteY308" fmla="*/ 3530464 h 10394676"/>
              <a:gd name="connsiteX309" fmla="*/ 2101496 w 10375356"/>
              <a:gd name="connsiteY309" fmla="*/ 3597851 h 10394676"/>
              <a:gd name="connsiteX310" fmla="*/ 2066685 w 10375356"/>
              <a:gd name="connsiteY310" fmla="*/ 3597851 h 10394676"/>
              <a:gd name="connsiteX311" fmla="*/ 674343 w 10375356"/>
              <a:gd name="connsiteY311" fmla="*/ 3383841 h 10394676"/>
              <a:gd name="connsiteX312" fmla="*/ 511289 w 10375356"/>
              <a:gd name="connsiteY312" fmla="*/ 3546897 h 10394676"/>
              <a:gd name="connsiteX313" fmla="*/ 674343 w 10375356"/>
              <a:gd name="connsiteY313" fmla="*/ 3709953 h 10394676"/>
              <a:gd name="connsiteX314" fmla="*/ 837399 w 10375356"/>
              <a:gd name="connsiteY314" fmla="*/ 3546897 h 10394676"/>
              <a:gd name="connsiteX315" fmla="*/ 674343 w 10375356"/>
              <a:gd name="connsiteY315" fmla="*/ 3383841 h 10394676"/>
              <a:gd name="connsiteX316" fmla="*/ 8870376 w 10375356"/>
              <a:gd name="connsiteY316" fmla="*/ 3292121 h 10394676"/>
              <a:gd name="connsiteX317" fmla="*/ 8972285 w 10375356"/>
              <a:gd name="connsiteY317" fmla="*/ 3292121 h 10394676"/>
              <a:gd name="connsiteX318" fmla="*/ 8972285 w 10375356"/>
              <a:gd name="connsiteY318" fmla="*/ 3802945 h 10394676"/>
              <a:gd name="connsiteX319" fmla="*/ 8870376 w 10375356"/>
              <a:gd name="connsiteY319" fmla="*/ 3802945 h 10394676"/>
              <a:gd name="connsiteX320" fmla="*/ 8142327 w 10375356"/>
              <a:gd name="connsiteY320" fmla="*/ 3292121 h 10394676"/>
              <a:gd name="connsiteX321" fmla="*/ 8148089 w 10375356"/>
              <a:gd name="connsiteY321" fmla="*/ 3292121 h 10394676"/>
              <a:gd name="connsiteX322" fmla="*/ 8148089 w 10375356"/>
              <a:gd name="connsiteY322" fmla="*/ 3301606 h 10394676"/>
              <a:gd name="connsiteX323" fmla="*/ 1447583 w 10375356"/>
              <a:gd name="connsiteY323" fmla="*/ 3292121 h 10394676"/>
              <a:gd name="connsiteX324" fmla="*/ 1549493 w 10375356"/>
              <a:gd name="connsiteY324" fmla="*/ 3292121 h 10394676"/>
              <a:gd name="connsiteX325" fmla="*/ 1549493 w 10375356"/>
              <a:gd name="connsiteY325" fmla="*/ 3802945 h 10394676"/>
              <a:gd name="connsiteX326" fmla="*/ 1447583 w 10375356"/>
              <a:gd name="connsiteY326" fmla="*/ 3802945 h 10394676"/>
              <a:gd name="connsiteX327" fmla="*/ 675617 w 10375356"/>
              <a:gd name="connsiteY327" fmla="*/ 3281931 h 10394676"/>
              <a:gd name="connsiteX328" fmla="*/ 940583 w 10375356"/>
              <a:gd name="connsiteY328" fmla="*/ 3546897 h 10394676"/>
              <a:gd name="connsiteX329" fmla="*/ 675617 w 10375356"/>
              <a:gd name="connsiteY329" fmla="*/ 3811861 h 10394676"/>
              <a:gd name="connsiteX330" fmla="*/ 410652 w 10375356"/>
              <a:gd name="connsiteY330" fmla="*/ 3546897 h 10394676"/>
              <a:gd name="connsiteX331" fmla="*/ 675617 w 10375356"/>
              <a:gd name="connsiteY331" fmla="*/ 3281931 h 10394676"/>
              <a:gd name="connsiteX332" fmla="*/ 1242482 w 10375356"/>
              <a:gd name="connsiteY332" fmla="*/ 2671745 h 10394676"/>
              <a:gd name="connsiteX333" fmla="*/ 1753305 w 10375356"/>
              <a:gd name="connsiteY333" fmla="*/ 2671745 h 10394676"/>
              <a:gd name="connsiteX334" fmla="*/ 1753305 w 10375356"/>
              <a:gd name="connsiteY334" fmla="*/ 2773657 h 10394676"/>
              <a:gd name="connsiteX335" fmla="*/ 1242482 w 10375356"/>
              <a:gd name="connsiteY335" fmla="*/ 2773657 h 10394676"/>
              <a:gd name="connsiteX336" fmla="*/ 8921331 w 10375356"/>
              <a:gd name="connsiteY336" fmla="*/ 2560919 h 10394676"/>
              <a:gd name="connsiteX337" fmla="*/ 8758275 w 10375356"/>
              <a:gd name="connsiteY337" fmla="*/ 2723975 h 10394676"/>
              <a:gd name="connsiteX338" fmla="*/ 8921331 w 10375356"/>
              <a:gd name="connsiteY338" fmla="*/ 2887029 h 10394676"/>
              <a:gd name="connsiteX339" fmla="*/ 9084386 w 10375356"/>
              <a:gd name="connsiteY339" fmla="*/ 2723975 h 10394676"/>
              <a:gd name="connsiteX340" fmla="*/ 8921331 w 10375356"/>
              <a:gd name="connsiteY340" fmla="*/ 2560919 h 10394676"/>
              <a:gd name="connsiteX341" fmla="*/ 2322726 w 10375356"/>
              <a:gd name="connsiteY341" fmla="*/ 2560919 h 10394676"/>
              <a:gd name="connsiteX342" fmla="*/ 2159671 w 10375356"/>
              <a:gd name="connsiteY342" fmla="*/ 2723975 h 10394676"/>
              <a:gd name="connsiteX343" fmla="*/ 2322726 w 10375356"/>
              <a:gd name="connsiteY343" fmla="*/ 2887029 h 10394676"/>
              <a:gd name="connsiteX344" fmla="*/ 2485782 w 10375356"/>
              <a:gd name="connsiteY344" fmla="*/ 2723975 h 10394676"/>
              <a:gd name="connsiteX345" fmla="*/ 2322726 w 10375356"/>
              <a:gd name="connsiteY345" fmla="*/ 2560919 h 10394676"/>
              <a:gd name="connsiteX346" fmla="*/ 9694571 w 10375356"/>
              <a:gd name="connsiteY346" fmla="*/ 2553886 h 10394676"/>
              <a:gd name="connsiteX347" fmla="*/ 9792198 w 10375356"/>
              <a:gd name="connsiteY347" fmla="*/ 2714584 h 10394676"/>
              <a:gd name="connsiteX348" fmla="*/ 9796481 w 10375356"/>
              <a:gd name="connsiteY348" fmla="*/ 2723476 h 10394676"/>
              <a:gd name="connsiteX349" fmla="*/ 9796481 w 10375356"/>
              <a:gd name="connsiteY349" fmla="*/ 2978749 h 10394676"/>
              <a:gd name="connsiteX350" fmla="*/ 9694571 w 10375356"/>
              <a:gd name="connsiteY350" fmla="*/ 2978749 h 10394676"/>
              <a:gd name="connsiteX351" fmla="*/ 772671 w 10375356"/>
              <a:gd name="connsiteY351" fmla="*/ 2477905 h 10394676"/>
              <a:gd name="connsiteX352" fmla="*/ 778813 w 10375356"/>
              <a:gd name="connsiteY352" fmla="*/ 2479809 h 10394676"/>
              <a:gd name="connsiteX353" fmla="*/ 940575 w 10375356"/>
              <a:gd name="connsiteY353" fmla="*/ 2723975 h 10394676"/>
              <a:gd name="connsiteX354" fmla="*/ 675608 w 10375356"/>
              <a:gd name="connsiteY354" fmla="*/ 2988941 h 10394676"/>
              <a:gd name="connsiteX355" fmla="*/ 527394 w 10375356"/>
              <a:gd name="connsiteY355" fmla="*/ 2942835 h 10394676"/>
              <a:gd name="connsiteX356" fmla="*/ 521341 w 10375356"/>
              <a:gd name="connsiteY356" fmla="*/ 2937832 h 10394676"/>
              <a:gd name="connsiteX357" fmla="*/ 566336 w 10375356"/>
              <a:gd name="connsiteY357" fmla="*/ 2844427 h 10394676"/>
              <a:gd name="connsiteX358" fmla="*/ 610701 w 10375356"/>
              <a:gd name="connsiteY358" fmla="*/ 2874271 h 10394676"/>
              <a:gd name="connsiteX359" fmla="*/ 674334 w 10375356"/>
              <a:gd name="connsiteY359" fmla="*/ 2887029 h 10394676"/>
              <a:gd name="connsiteX360" fmla="*/ 837390 w 10375356"/>
              <a:gd name="connsiteY360" fmla="*/ 2723975 h 10394676"/>
              <a:gd name="connsiteX361" fmla="*/ 737968 w 10375356"/>
              <a:gd name="connsiteY361" fmla="*/ 2573678 h 10394676"/>
              <a:gd name="connsiteX362" fmla="*/ 717037 w 10375356"/>
              <a:gd name="connsiteY362" fmla="*/ 2569481 h 10394676"/>
              <a:gd name="connsiteX363" fmla="*/ 8046180 w 10375356"/>
              <a:gd name="connsiteY363" fmla="*/ 2467925 h 10394676"/>
              <a:gd name="connsiteX364" fmla="*/ 8148089 w 10375356"/>
              <a:gd name="connsiteY364" fmla="*/ 2467925 h 10394676"/>
              <a:gd name="connsiteX365" fmla="*/ 8148089 w 10375356"/>
              <a:gd name="connsiteY365" fmla="*/ 2978749 h 10394676"/>
              <a:gd name="connsiteX366" fmla="*/ 8046180 w 10375356"/>
              <a:gd name="connsiteY366" fmla="*/ 2978749 h 10394676"/>
              <a:gd name="connsiteX367" fmla="*/ 8921331 w 10375356"/>
              <a:gd name="connsiteY367" fmla="*/ 2459009 h 10394676"/>
              <a:gd name="connsiteX368" fmla="*/ 9186296 w 10375356"/>
              <a:gd name="connsiteY368" fmla="*/ 2723975 h 10394676"/>
              <a:gd name="connsiteX369" fmla="*/ 8921331 w 10375356"/>
              <a:gd name="connsiteY369" fmla="*/ 2988941 h 10394676"/>
              <a:gd name="connsiteX370" fmla="*/ 8656365 w 10375356"/>
              <a:gd name="connsiteY370" fmla="*/ 2723975 h 10394676"/>
              <a:gd name="connsiteX371" fmla="*/ 8921331 w 10375356"/>
              <a:gd name="connsiteY371" fmla="*/ 2459009 h 10394676"/>
              <a:gd name="connsiteX372" fmla="*/ 2322726 w 10375356"/>
              <a:gd name="connsiteY372" fmla="*/ 2459009 h 10394676"/>
              <a:gd name="connsiteX373" fmla="*/ 2587692 w 10375356"/>
              <a:gd name="connsiteY373" fmla="*/ 2723975 h 10394676"/>
              <a:gd name="connsiteX374" fmla="*/ 2322726 w 10375356"/>
              <a:gd name="connsiteY374" fmla="*/ 2988941 h 10394676"/>
              <a:gd name="connsiteX375" fmla="*/ 2057761 w 10375356"/>
              <a:gd name="connsiteY375" fmla="*/ 2723975 h 10394676"/>
              <a:gd name="connsiteX376" fmla="*/ 2322726 w 10375356"/>
              <a:gd name="connsiteY376" fmla="*/ 2459009 h 10394676"/>
              <a:gd name="connsiteX377" fmla="*/ 7842360 w 10375356"/>
              <a:gd name="connsiteY377" fmla="*/ 1848825 h 10394676"/>
              <a:gd name="connsiteX378" fmla="*/ 8353182 w 10375356"/>
              <a:gd name="connsiteY378" fmla="*/ 1848825 h 10394676"/>
              <a:gd name="connsiteX379" fmla="*/ 8353182 w 10375356"/>
              <a:gd name="connsiteY379" fmla="*/ 1950733 h 10394676"/>
              <a:gd name="connsiteX380" fmla="*/ 7842360 w 10375356"/>
              <a:gd name="connsiteY380" fmla="*/ 1950733 h 10394676"/>
              <a:gd name="connsiteX381" fmla="*/ 6223404 w 10375356"/>
              <a:gd name="connsiteY381" fmla="*/ 1848825 h 10394676"/>
              <a:gd name="connsiteX382" fmla="*/ 6704792 w 10375356"/>
              <a:gd name="connsiteY382" fmla="*/ 1848825 h 10394676"/>
              <a:gd name="connsiteX383" fmla="*/ 6704792 w 10375356"/>
              <a:gd name="connsiteY383" fmla="*/ 1950733 h 10394676"/>
              <a:gd name="connsiteX384" fmla="*/ 6512646 w 10375356"/>
              <a:gd name="connsiteY384" fmla="*/ 1950733 h 10394676"/>
              <a:gd name="connsiteX385" fmla="*/ 6413573 w 10375356"/>
              <a:gd name="connsiteY385" fmla="*/ 1911670 h 10394676"/>
              <a:gd name="connsiteX386" fmla="*/ 6251001 w 10375356"/>
              <a:gd name="connsiteY386" fmla="*/ 1856662 h 10394676"/>
              <a:gd name="connsiteX387" fmla="*/ 2890884 w 10375356"/>
              <a:gd name="connsiteY387" fmla="*/ 1848825 h 10394676"/>
              <a:gd name="connsiteX388" fmla="*/ 3401707 w 10375356"/>
              <a:gd name="connsiteY388" fmla="*/ 1848825 h 10394676"/>
              <a:gd name="connsiteX389" fmla="*/ 3401707 w 10375356"/>
              <a:gd name="connsiteY389" fmla="*/ 1950733 h 10394676"/>
              <a:gd name="connsiteX390" fmla="*/ 2890884 w 10375356"/>
              <a:gd name="connsiteY390" fmla="*/ 1950733 h 10394676"/>
              <a:gd name="connsiteX391" fmla="*/ 1242493 w 10375356"/>
              <a:gd name="connsiteY391" fmla="*/ 1848825 h 10394676"/>
              <a:gd name="connsiteX392" fmla="*/ 1753316 w 10375356"/>
              <a:gd name="connsiteY392" fmla="*/ 1848825 h 10394676"/>
              <a:gd name="connsiteX393" fmla="*/ 1753316 w 10375356"/>
              <a:gd name="connsiteY393" fmla="*/ 1950733 h 10394676"/>
              <a:gd name="connsiteX394" fmla="*/ 1242493 w 10375356"/>
              <a:gd name="connsiteY394" fmla="*/ 1950733 h 10394676"/>
              <a:gd name="connsiteX395" fmla="*/ 8921331 w 10375356"/>
              <a:gd name="connsiteY395" fmla="*/ 1736725 h 10394676"/>
              <a:gd name="connsiteX396" fmla="*/ 8758275 w 10375356"/>
              <a:gd name="connsiteY396" fmla="*/ 1899781 h 10394676"/>
              <a:gd name="connsiteX397" fmla="*/ 8921331 w 10375356"/>
              <a:gd name="connsiteY397" fmla="*/ 2062835 h 10394676"/>
              <a:gd name="connsiteX398" fmla="*/ 9084386 w 10375356"/>
              <a:gd name="connsiteY398" fmla="*/ 1899781 h 10394676"/>
              <a:gd name="connsiteX399" fmla="*/ 8921331 w 10375356"/>
              <a:gd name="connsiteY399" fmla="*/ 1736725 h 10394676"/>
              <a:gd name="connsiteX400" fmla="*/ 7223258 w 10375356"/>
              <a:gd name="connsiteY400" fmla="*/ 1643731 h 10394676"/>
              <a:gd name="connsiteX401" fmla="*/ 7325168 w 10375356"/>
              <a:gd name="connsiteY401" fmla="*/ 1643731 h 10394676"/>
              <a:gd name="connsiteX402" fmla="*/ 7325168 w 10375356"/>
              <a:gd name="connsiteY402" fmla="*/ 2154553 h 10394676"/>
              <a:gd name="connsiteX403" fmla="*/ 7223258 w 10375356"/>
              <a:gd name="connsiteY403" fmla="*/ 2154553 h 10394676"/>
              <a:gd name="connsiteX404" fmla="*/ 2271782 w 10375356"/>
              <a:gd name="connsiteY404" fmla="*/ 1643731 h 10394676"/>
              <a:gd name="connsiteX405" fmla="*/ 2373691 w 10375356"/>
              <a:gd name="connsiteY405" fmla="*/ 1643731 h 10394676"/>
              <a:gd name="connsiteX406" fmla="*/ 2373691 w 10375356"/>
              <a:gd name="connsiteY406" fmla="*/ 2154553 h 10394676"/>
              <a:gd name="connsiteX407" fmla="*/ 2271782 w 10375356"/>
              <a:gd name="connsiteY407" fmla="*/ 2154553 h 10394676"/>
              <a:gd name="connsiteX408" fmla="*/ 8921331 w 10375356"/>
              <a:gd name="connsiteY408" fmla="*/ 1634813 h 10394676"/>
              <a:gd name="connsiteX409" fmla="*/ 9024534 w 10375356"/>
              <a:gd name="connsiteY409" fmla="*/ 1655614 h 10394676"/>
              <a:gd name="connsiteX410" fmla="*/ 9036119 w 10375356"/>
              <a:gd name="connsiteY410" fmla="*/ 1661896 h 10394676"/>
              <a:gd name="connsiteX411" fmla="*/ 9067478 w 10375356"/>
              <a:gd name="connsiteY411" fmla="*/ 1694788 h 10394676"/>
              <a:gd name="connsiteX412" fmla="*/ 9168482 w 10375356"/>
              <a:gd name="connsiteY412" fmla="*/ 1811390 h 10394676"/>
              <a:gd name="connsiteX413" fmla="*/ 9186296 w 10375356"/>
              <a:gd name="connsiteY413" fmla="*/ 1899781 h 10394676"/>
              <a:gd name="connsiteX414" fmla="*/ 8921331 w 10375356"/>
              <a:gd name="connsiteY414" fmla="*/ 2164745 h 10394676"/>
              <a:gd name="connsiteX415" fmla="*/ 8656365 w 10375356"/>
              <a:gd name="connsiteY415" fmla="*/ 1899781 h 10394676"/>
              <a:gd name="connsiteX416" fmla="*/ 8921331 w 10375356"/>
              <a:gd name="connsiteY416" fmla="*/ 1634813 h 10394676"/>
              <a:gd name="connsiteX417" fmla="*/ 3969851 w 10375356"/>
              <a:gd name="connsiteY417" fmla="*/ 1634813 h 10394676"/>
              <a:gd name="connsiteX418" fmla="*/ 4214017 w 10375356"/>
              <a:gd name="connsiteY418" fmla="*/ 1796577 h 10394676"/>
              <a:gd name="connsiteX419" fmla="*/ 4223093 w 10375356"/>
              <a:gd name="connsiteY419" fmla="*/ 1841608 h 10394676"/>
              <a:gd name="connsiteX420" fmla="*/ 4170081 w 10375356"/>
              <a:gd name="connsiteY420" fmla="*/ 1856662 h 10394676"/>
              <a:gd name="connsiteX421" fmla="*/ 4127174 w 10375356"/>
              <a:gd name="connsiteY421" fmla="*/ 1871180 h 10394676"/>
              <a:gd name="connsiteX422" fmla="*/ 4120150 w 10375356"/>
              <a:gd name="connsiteY422" fmla="*/ 1836147 h 10394676"/>
              <a:gd name="connsiteX423" fmla="*/ 3969851 w 10375356"/>
              <a:gd name="connsiteY423" fmla="*/ 1736725 h 10394676"/>
              <a:gd name="connsiteX424" fmla="*/ 3806796 w 10375356"/>
              <a:gd name="connsiteY424" fmla="*/ 1899781 h 10394676"/>
              <a:gd name="connsiteX425" fmla="*/ 3819555 w 10375356"/>
              <a:gd name="connsiteY425" fmla="*/ 1963414 h 10394676"/>
              <a:gd name="connsiteX426" fmla="*/ 3832208 w 10375356"/>
              <a:gd name="connsiteY426" fmla="*/ 1982224 h 10394676"/>
              <a:gd name="connsiteX427" fmla="*/ 3741230 w 10375356"/>
              <a:gd name="connsiteY427" fmla="*/ 2026051 h 10394676"/>
              <a:gd name="connsiteX428" fmla="*/ 3725686 w 10375356"/>
              <a:gd name="connsiteY428" fmla="*/ 2002984 h 10394676"/>
              <a:gd name="connsiteX429" fmla="*/ 3704886 w 10375356"/>
              <a:gd name="connsiteY429" fmla="*/ 1899781 h 10394676"/>
              <a:gd name="connsiteX430" fmla="*/ 3969851 w 10375356"/>
              <a:gd name="connsiteY430" fmla="*/ 1634813 h 10394676"/>
              <a:gd name="connsiteX431" fmla="*/ 7842360 w 10375356"/>
              <a:gd name="connsiteY431" fmla="*/ 1024629 h 10394676"/>
              <a:gd name="connsiteX432" fmla="*/ 8330359 w 10375356"/>
              <a:gd name="connsiteY432" fmla="*/ 1024629 h 10394676"/>
              <a:gd name="connsiteX433" fmla="*/ 8353182 w 10375356"/>
              <a:gd name="connsiteY433" fmla="*/ 1042565 h 10394676"/>
              <a:gd name="connsiteX434" fmla="*/ 8353182 w 10375356"/>
              <a:gd name="connsiteY434" fmla="*/ 1126539 h 10394676"/>
              <a:gd name="connsiteX435" fmla="*/ 7842360 w 10375356"/>
              <a:gd name="connsiteY435" fmla="*/ 1126539 h 10394676"/>
              <a:gd name="connsiteX436" fmla="*/ 5371048 w 10375356"/>
              <a:gd name="connsiteY436" fmla="*/ 1024629 h 10394676"/>
              <a:gd name="connsiteX437" fmla="*/ 5881870 w 10375356"/>
              <a:gd name="connsiteY437" fmla="*/ 1024629 h 10394676"/>
              <a:gd name="connsiteX438" fmla="*/ 5881870 w 10375356"/>
              <a:gd name="connsiteY438" fmla="*/ 1126539 h 10394676"/>
              <a:gd name="connsiteX439" fmla="*/ 5371048 w 10375356"/>
              <a:gd name="connsiteY439" fmla="*/ 1126539 h 10394676"/>
              <a:gd name="connsiteX440" fmla="*/ 4538001 w 10375356"/>
              <a:gd name="connsiteY440" fmla="*/ 1024629 h 10394676"/>
              <a:gd name="connsiteX441" fmla="*/ 5048825 w 10375356"/>
              <a:gd name="connsiteY441" fmla="*/ 1024629 h 10394676"/>
              <a:gd name="connsiteX442" fmla="*/ 5048825 w 10375356"/>
              <a:gd name="connsiteY442" fmla="*/ 1126539 h 10394676"/>
              <a:gd name="connsiteX443" fmla="*/ 4538001 w 10375356"/>
              <a:gd name="connsiteY443" fmla="*/ 1126539 h 10394676"/>
              <a:gd name="connsiteX444" fmla="*/ 2890886 w 10375356"/>
              <a:gd name="connsiteY444" fmla="*/ 1024629 h 10394676"/>
              <a:gd name="connsiteX445" fmla="*/ 3401709 w 10375356"/>
              <a:gd name="connsiteY445" fmla="*/ 1024629 h 10394676"/>
              <a:gd name="connsiteX446" fmla="*/ 3401709 w 10375356"/>
              <a:gd name="connsiteY446" fmla="*/ 1126539 h 10394676"/>
              <a:gd name="connsiteX447" fmla="*/ 2890886 w 10375356"/>
              <a:gd name="connsiteY447" fmla="*/ 1126539 h 10394676"/>
              <a:gd name="connsiteX448" fmla="*/ 6450017 w 10375356"/>
              <a:gd name="connsiteY448" fmla="*/ 912529 h 10394676"/>
              <a:gd name="connsiteX449" fmla="*/ 6286962 w 10375356"/>
              <a:gd name="connsiteY449" fmla="*/ 1075585 h 10394676"/>
              <a:gd name="connsiteX450" fmla="*/ 6450017 w 10375356"/>
              <a:gd name="connsiteY450" fmla="*/ 1238639 h 10394676"/>
              <a:gd name="connsiteX451" fmla="*/ 6613073 w 10375356"/>
              <a:gd name="connsiteY451" fmla="*/ 1075585 h 10394676"/>
              <a:gd name="connsiteX452" fmla="*/ 6450017 w 10375356"/>
              <a:gd name="connsiteY452" fmla="*/ 912529 h 10394676"/>
              <a:gd name="connsiteX453" fmla="*/ 2373692 w 10375356"/>
              <a:gd name="connsiteY453" fmla="*/ 828587 h 10394676"/>
              <a:gd name="connsiteX454" fmla="*/ 2373692 w 10375356"/>
              <a:gd name="connsiteY454" fmla="*/ 1331633 h 10394676"/>
              <a:gd name="connsiteX455" fmla="*/ 2271782 w 10375356"/>
              <a:gd name="connsiteY455" fmla="*/ 1331633 h 10394676"/>
              <a:gd name="connsiteX456" fmla="*/ 2271782 w 10375356"/>
              <a:gd name="connsiteY456" fmla="*/ 895706 h 10394676"/>
              <a:gd name="connsiteX457" fmla="*/ 2297278 w 10375356"/>
              <a:gd name="connsiteY457" fmla="*/ 877575 h 10394676"/>
              <a:gd name="connsiteX458" fmla="*/ 7223258 w 10375356"/>
              <a:gd name="connsiteY458" fmla="*/ 820809 h 10394676"/>
              <a:gd name="connsiteX459" fmla="*/ 7325168 w 10375356"/>
              <a:gd name="connsiteY459" fmla="*/ 820809 h 10394676"/>
              <a:gd name="connsiteX460" fmla="*/ 7325168 w 10375356"/>
              <a:gd name="connsiteY460" fmla="*/ 1331633 h 10394676"/>
              <a:gd name="connsiteX461" fmla="*/ 7223258 w 10375356"/>
              <a:gd name="connsiteY461" fmla="*/ 1331633 h 10394676"/>
              <a:gd name="connsiteX462" fmla="*/ 3918899 w 10375356"/>
              <a:gd name="connsiteY462" fmla="*/ 820809 h 10394676"/>
              <a:gd name="connsiteX463" fmla="*/ 4020808 w 10375356"/>
              <a:gd name="connsiteY463" fmla="*/ 820809 h 10394676"/>
              <a:gd name="connsiteX464" fmla="*/ 4020808 w 10375356"/>
              <a:gd name="connsiteY464" fmla="*/ 1331633 h 10394676"/>
              <a:gd name="connsiteX465" fmla="*/ 3918899 w 10375356"/>
              <a:gd name="connsiteY465" fmla="*/ 1331633 h 10394676"/>
              <a:gd name="connsiteX466" fmla="*/ 6451292 w 10375356"/>
              <a:gd name="connsiteY466" fmla="*/ 810617 h 10394676"/>
              <a:gd name="connsiteX467" fmla="*/ 6716257 w 10375356"/>
              <a:gd name="connsiteY467" fmla="*/ 1075585 h 10394676"/>
              <a:gd name="connsiteX468" fmla="*/ 6451292 w 10375356"/>
              <a:gd name="connsiteY468" fmla="*/ 1340549 h 10394676"/>
              <a:gd name="connsiteX469" fmla="*/ 6186326 w 10375356"/>
              <a:gd name="connsiteY469" fmla="*/ 1075585 h 10394676"/>
              <a:gd name="connsiteX470" fmla="*/ 6451292 w 10375356"/>
              <a:gd name="connsiteY470" fmla="*/ 810617 h 10394676"/>
              <a:gd name="connsiteX471" fmla="*/ 6399063 w 10375356"/>
              <a:gd name="connsiteY471" fmla="*/ 125503 h 10394676"/>
              <a:gd name="connsiteX472" fmla="*/ 6500973 w 10375356"/>
              <a:gd name="connsiteY472" fmla="*/ 149024 h 10394676"/>
              <a:gd name="connsiteX473" fmla="*/ 6500973 w 10375356"/>
              <a:gd name="connsiteY473" fmla="*/ 508711 h 10394676"/>
              <a:gd name="connsiteX474" fmla="*/ 6399063 w 10375356"/>
              <a:gd name="connsiteY474" fmla="*/ 508711 h 10394676"/>
              <a:gd name="connsiteX475" fmla="*/ 4743094 w 10375356"/>
              <a:gd name="connsiteY475" fmla="*/ 101073 h 10394676"/>
              <a:gd name="connsiteX476" fmla="*/ 4845004 w 10375356"/>
              <a:gd name="connsiteY476" fmla="*/ 101073 h 10394676"/>
              <a:gd name="connsiteX477" fmla="*/ 4845004 w 10375356"/>
              <a:gd name="connsiteY477" fmla="*/ 508711 h 10394676"/>
              <a:gd name="connsiteX478" fmla="*/ 4743094 w 10375356"/>
              <a:gd name="connsiteY478" fmla="*/ 508711 h 10394676"/>
              <a:gd name="connsiteX479" fmla="*/ 4174642 w 10375356"/>
              <a:gd name="connsiteY479" fmla="*/ 91020 h 10394676"/>
              <a:gd name="connsiteX480" fmla="*/ 4214021 w 10375356"/>
              <a:gd name="connsiteY480" fmla="*/ 149458 h 10394676"/>
              <a:gd name="connsiteX481" fmla="*/ 4234820 w 10375356"/>
              <a:gd name="connsiteY481" fmla="*/ 252661 h 10394676"/>
              <a:gd name="connsiteX482" fmla="*/ 3969854 w 10375356"/>
              <a:gd name="connsiteY482" fmla="*/ 517629 h 10394676"/>
              <a:gd name="connsiteX483" fmla="*/ 3704889 w 10375356"/>
              <a:gd name="connsiteY483" fmla="*/ 252661 h 10394676"/>
              <a:gd name="connsiteX484" fmla="*/ 3714113 w 10375356"/>
              <a:gd name="connsiteY484" fmla="*/ 206895 h 10394676"/>
              <a:gd name="connsiteX485" fmla="*/ 3829928 w 10375356"/>
              <a:gd name="connsiteY485" fmla="*/ 174007 h 10394676"/>
              <a:gd name="connsiteX486" fmla="*/ 3819737 w 10375356"/>
              <a:gd name="connsiteY486" fmla="*/ 189028 h 10394676"/>
              <a:gd name="connsiteX487" fmla="*/ 3806799 w 10375356"/>
              <a:gd name="connsiteY487" fmla="*/ 252661 h 10394676"/>
              <a:gd name="connsiteX488" fmla="*/ 3969854 w 10375356"/>
              <a:gd name="connsiteY488" fmla="*/ 415717 h 10394676"/>
              <a:gd name="connsiteX489" fmla="*/ 4132911 w 10375356"/>
              <a:gd name="connsiteY489" fmla="*/ 252661 h 10394676"/>
              <a:gd name="connsiteX490" fmla="*/ 4085300 w 10375356"/>
              <a:gd name="connsiteY490" fmla="*/ 137218 h 10394676"/>
              <a:gd name="connsiteX491" fmla="*/ 4056168 w 10375356"/>
              <a:gd name="connsiteY491" fmla="*/ 117622 h 10394676"/>
              <a:gd name="connsiteX492" fmla="*/ 4160436 w 10375356"/>
              <a:gd name="connsiteY492" fmla="*/ 93557 h 10394676"/>
              <a:gd name="connsiteX493" fmla="*/ 5625822 w 10375356"/>
              <a:gd name="connsiteY493" fmla="*/ 89607 h 10394676"/>
              <a:gd name="connsiteX494" fmla="*/ 5462766 w 10375356"/>
              <a:gd name="connsiteY494" fmla="*/ 252661 h 10394676"/>
              <a:gd name="connsiteX495" fmla="*/ 5625822 w 10375356"/>
              <a:gd name="connsiteY495" fmla="*/ 415717 h 10394676"/>
              <a:gd name="connsiteX496" fmla="*/ 5788878 w 10375356"/>
              <a:gd name="connsiteY496" fmla="*/ 252661 h 10394676"/>
              <a:gd name="connsiteX497" fmla="*/ 5625822 w 10375356"/>
              <a:gd name="connsiteY497" fmla="*/ 89607 h 10394676"/>
              <a:gd name="connsiteX498" fmla="*/ 5551305 w 10375356"/>
              <a:gd name="connsiteY498" fmla="*/ 0 h 10394676"/>
              <a:gd name="connsiteX499" fmla="*/ 5741268 w 10375356"/>
              <a:gd name="connsiteY499" fmla="*/ 14445 h 10394676"/>
              <a:gd name="connsiteX500" fmla="*/ 5775311 w 10375356"/>
              <a:gd name="connsiteY500" fmla="*/ 32907 h 10394676"/>
              <a:gd name="connsiteX501" fmla="*/ 5892062 w 10375356"/>
              <a:gd name="connsiteY501" fmla="*/ 252661 h 10394676"/>
              <a:gd name="connsiteX502" fmla="*/ 5627096 w 10375356"/>
              <a:gd name="connsiteY502" fmla="*/ 517629 h 10394676"/>
              <a:gd name="connsiteX503" fmla="*/ 5362131 w 10375356"/>
              <a:gd name="connsiteY503" fmla="*/ 252661 h 10394676"/>
              <a:gd name="connsiteX504" fmla="*/ 5523893 w 10375356"/>
              <a:gd name="connsiteY504" fmla="*/ 8497 h 1039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Lst>
            <a:rect l="l" t="t" r="r" b="b"/>
            <a:pathLst>
              <a:path w="10375356" h="10394676">
                <a:moveTo>
                  <a:pt x="6202887" y="10086957"/>
                </a:moveTo>
                <a:lnTo>
                  <a:pt x="6713710" y="10086957"/>
                </a:lnTo>
                <a:lnTo>
                  <a:pt x="6713710" y="10187665"/>
                </a:lnTo>
                <a:lnTo>
                  <a:pt x="6709472" y="10188869"/>
                </a:lnTo>
                <a:lnTo>
                  <a:pt x="6202887" y="10188869"/>
                </a:lnTo>
                <a:close/>
                <a:moveTo>
                  <a:pt x="5634740" y="9974857"/>
                </a:moveTo>
                <a:cubicBezTo>
                  <a:pt x="5544295" y="9974857"/>
                  <a:pt x="5471684" y="10047469"/>
                  <a:pt x="5471684" y="10137913"/>
                </a:cubicBezTo>
                <a:cubicBezTo>
                  <a:pt x="5471684" y="10228357"/>
                  <a:pt x="5544295" y="10300969"/>
                  <a:pt x="5634740" y="10300969"/>
                </a:cubicBezTo>
                <a:cubicBezTo>
                  <a:pt x="5725185" y="10299693"/>
                  <a:pt x="5797795" y="10227083"/>
                  <a:pt x="5797795" y="10137913"/>
                </a:cubicBezTo>
                <a:cubicBezTo>
                  <a:pt x="5797795" y="10047469"/>
                  <a:pt x="5725185" y="9974857"/>
                  <a:pt x="5634740" y="9974857"/>
                </a:cubicBezTo>
                <a:close/>
                <a:moveTo>
                  <a:pt x="7232175" y="9881865"/>
                </a:moveTo>
                <a:lnTo>
                  <a:pt x="7334085" y="9881865"/>
                </a:lnTo>
                <a:lnTo>
                  <a:pt x="7334085" y="9956193"/>
                </a:lnTo>
                <a:lnTo>
                  <a:pt x="7238719" y="9999307"/>
                </a:lnTo>
                <a:lnTo>
                  <a:pt x="7232175" y="10001887"/>
                </a:lnTo>
                <a:close/>
                <a:moveTo>
                  <a:pt x="4751991" y="9881865"/>
                </a:moveTo>
                <a:lnTo>
                  <a:pt x="4853901" y="9881865"/>
                </a:lnTo>
                <a:lnTo>
                  <a:pt x="4853901" y="10290777"/>
                </a:lnTo>
                <a:lnTo>
                  <a:pt x="4751991" y="10290777"/>
                </a:lnTo>
                <a:close/>
                <a:moveTo>
                  <a:pt x="5636013" y="9872947"/>
                </a:moveTo>
                <a:cubicBezTo>
                  <a:pt x="5782509" y="9872947"/>
                  <a:pt x="5900978" y="9991417"/>
                  <a:pt x="5900978" y="10137913"/>
                </a:cubicBezTo>
                <a:cubicBezTo>
                  <a:pt x="5900978" y="10247785"/>
                  <a:pt x="5834339" y="10341891"/>
                  <a:pt x="5739217" y="10382077"/>
                </a:cubicBezTo>
                <a:lnTo>
                  <a:pt x="5738756" y="10382220"/>
                </a:lnTo>
                <a:lnTo>
                  <a:pt x="5574951" y="10394676"/>
                </a:lnTo>
                <a:lnTo>
                  <a:pt x="5532810" y="10381361"/>
                </a:lnTo>
                <a:cubicBezTo>
                  <a:pt x="5437688" y="10340697"/>
                  <a:pt x="5371048" y="10246828"/>
                  <a:pt x="5371048" y="10137913"/>
                </a:cubicBezTo>
                <a:cubicBezTo>
                  <a:pt x="5371048" y="9991417"/>
                  <a:pt x="5489518" y="9872947"/>
                  <a:pt x="5636013" y="9872947"/>
                </a:cubicBezTo>
                <a:close/>
                <a:moveTo>
                  <a:pt x="3978752" y="9872947"/>
                </a:moveTo>
                <a:cubicBezTo>
                  <a:pt x="4125249" y="9872947"/>
                  <a:pt x="4243718" y="9991417"/>
                  <a:pt x="4243718" y="10137913"/>
                </a:cubicBezTo>
                <a:cubicBezTo>
                  <a:pt x="4243718" y="10174537"/>
                  <a:pt x="4236314" y="10209409"/>
                  <a:pt x="4222918" y="10241117"/>
                </a:cubicBezTo>
                <a:lnTo>
                  <a:pt x="4179036" y="10306239"/>
                </a:lnTo>
                <a:lnTo>
                  <a:pt x="4160436" y="10302917"/>
                </a:lnTo>
                <a:lnTo>
                  <a:pt x="4056265" y="10278875"/>
                </a:lnTo>
                <a:lnTo>
                  <a:pt x="4094199" y="10253357"/>
                </a:lnTo>
                <a:cubicBezTo>
                  <a:pt x="4123657" y="10223899"/>
                  <a:pt x="4141809" y="10183135"/>
                  <a:pt x="4141809" y="10137913"/>
                </a:cubicBezTo>
                <a:cubicBezTo>
                  <a:pt x="4141809" y="10047469"/>
                  <a:pt x="4069199" y="9974857"/>
                  <a:pt x="3978752" y="9974857"/>
                </a:cubicBezTo>
                <a:cubicBezTo>
                  <a:pt x="3889581" y="9974857"/>
                  <a:pt x="3815698" y="10047469"/>
                  <a:pt x="3815698" y="10137913"/>
                </a:cubicBezTo>
                <a:cubicBezTo>
                  <a:pt x="3815698" y="10160524"/>
                  <a:pt x="3820237" y="10182021"/>
                  <a:pt x="3828457" y="10201547"/>
                </a:cubicBezTo>
                <a:lnTo>
                  <a:pt x="3845505" y="10226891"/>
                </a:lnTo>
                <a:lnTo>
                  <a:pt x="3724813" y="10192618"/>
                </a:lnTo>
                <a:lnTo>
                  <a:pt x="3713787" y="10137913"/>
                </a:lnTo>
                <a:cubicBezTo>
                  <a:pt x="3713787" y="9991417"/>
                  <a:pt x="3832257" y="9872947"/>
                  <a:pt x="3978752" y="9872947"/>
                </a:cubicBezTo>
                <a:close/>
                <a:moveTo>
                  <a:pt x="3155832" y="9872947"/>
                </a:moveTo>
                <a:cubicBezTo>
                  <a:pt x="3265704" y="9872947"/>
                  <a:pt x="3359812" y="9939586"/>
                  <a:pt x="3399999" y="10034709"/>
                </a:cubicBezTo>
                <a:lnTo>
                  <a:pt x="3411035" y="10089469"/>
                </a:lnTo>
                <a:lnTo>
                  <a:pt x="3280434" y="10037975"/>
                </a:lnTo>
                <a:lnTo>
                  <a:pt x="3270003" y="10022469"/>
                </a:lnTo>
                <a:cubicBezTo>
                  <a:pt x="3240545" y="9993010"/>
                  <a:pt x="3199781" y="9974857"/>
                  <a:pt x="3154558" y="9974857"/>
                </a:cubicBezTo>
                <a:lnTo>
                  <a:pt x="3136355" y="9978507"/>
                </a:lnTo>
                <a:lnTo>
                  <a:pt x="3005935" y="9919545"/>
                </a:lnTo>
                <a:lnTo>
                  <a:pt x="3007618" y="9918157"/>
                </a:lnTo>
                <a:cubicBezTo>
                  <a:pt x="3049902" y="9889607"/>
                  <a:pt x="3100897" y="9872947"/>
                  <a:pt x="3155832" y="9872947"/>
                </a:cubicBezTo>
                <a:close/>
                <a:moveTo>
                  <a:pt x="7851277" y="9262761"/>
                </a:moveTo>
                <a:lnTo>
                  <a:pt x="8362099" y="9262761"/>
                </a:lnTo>
                <a:lnTo>
                  <a:pt x="8362099" y="9346902"/>
                </a:lnTo>
                <a:lnTo>
                  <a:pt x="8339488" y="9364671"/>
                </a:lnTo>
                <a:lnTo>
                  <a:pt x="7851277" y="9364671"/>
                </a:lnTo>
                <a:close/>
                <a:moveTo>
                  <a:pt x="5379965" y="9262761"/>
                </a:moveTo>
                <a:lnTo>
                  <a:pt x="5890787" y="9262761"/>
                </a:lnTo>
                <a:lnTo>
                  <a:pt x="5890787" y="9364671"/>
                </a:lnTo>
                <a:lnTo>
                  <a:pt x="5379965" y="9364671"/>
                </a:lnTo>
                <a:close/>
                <a:moveTo>
                  <a:pt x="4546902" y="9262761"/>
                </a:moveTo>
                <a:lnTo>
                  <a:pt x="5057725" y="9262761"/>
                </a:lnTo>
                <a:lnTo>
                  <a:pt x="5057725" y="9364671"/>
                </a:lnTo>
                <a:lnTo>
                  <a:pt x="4546902" y="9364671"/>
                </a:lnTo>
                <a:close/>
                <a:moveTo>
                  <a:pt x="2899787" y="9262761"/>
                </a:moveTo>
                <a:lnTo>
                  <a:pt x="3410609" y="9262761"/>
                </a:lnTo>
                <a:lnTo>
                  <a:pt x="3410609" y="9364671"/>
                </a:lnTo>
                <a:lnTo>
                  <a:pt x="2899787" y="9364671"/>
                </a:lnTo>
                <a:close/>
                <a:moveTo>
                  <a:pt x="6450017" y="9150661"/>
                </a:moveTo>
                <a:cubicBezTo>
                  <a:pt x="6359572" y="9150661"/>
                  <a:pt x="6286962" y="9223273"/>
                  <a:pt x="6286962" y="9313717"/>
                </a:cubicBezTo>
                <a:cubicBezTo>
                  <a:pt x="6286962" y="9404161"/>
                  <a:pt x="6359572" y="9476773"/>
                  <a:pt x="6450017" y="9476773"/>
                </a:cubicBezTo>
                <a:cubicBezTo>
                  <a:pt x="6540463" y="9476773"/>
                  <a:pt x="6613073" y="9404161"/>
                  <a:pt x="6613073" y="9313717"/>
                </a:cubicBezTo>
                <a:cubicBezTo>
                  <a:pt x="6613073" y="9223273"/>
                  <a:pt x="6540463" y="9150661"/>
                  <a:pt x="6450017" y="9150661"/>
                </a:cubicBezTo>
                <a:close/>
                <a:moveTo>
                  <a:pt x="3978754" y="9150661"/>
                </a:moveTo>
                <a:cubicBezTo>
                  <a:pt x="3889583" y="9150661"/>
                  <a:pt x="3815700" y="9223273"/>
                  <a:pt x="3815700" y="9313717"/>
                </a:cubicBezTo>
                <a:cubicBezTo>
                  <a:pt x="3815700" y="9404161"/>
                  <a:pt x="3888310" y="9476773"/>
                  <a:pt x="3978754" y="9476773"/>
                </a:cubicBezTo>
                <a:cubicBezTo>
                  <a:pt x="4069201" y="9476773"/>
                  <a:pt x="4141811" y="9404161"/>
                  <a:pt x="4141811" y="9313717"/>
                </a:cubicBezTo>
                <a:cubicBezTo>
                  <a:pt x="4141811" y="9223273"/>
                  <a:pt x="4069201" y="9150661"/>
                  <a:pt x="3978754" y="9150661"/>
                </a:cubicBezTo>
                <a:close/>
                <a:moveTo>
                  <a:pt x="7232175" y="9057669"/>
                </a:moveTo>
                <a:lnTo>
                  <a:pt x="7334085" y="9057669"/>
                </a:lnTo>
                <a:lnTo>
                  <a:pt x="7334085" y="9568493"/>
                </a:lnTo>
                <a:lnTo>
                  <a:pt x="7232175" y="9568493"/>
                </a:lnTo>
                <a:close/>
                <a:moveTo>
                  <a:pt x="2280685" y="9057669"/>
                </a:moveTo>
                <a:lnTo>
                  <a:pt x="2382595" y="9057669"/>
                </a:lnTo>
                <a:lnTo>
                  <a:pt x="2382595" y="9568493"/>
                </a:lnTo>
                <a:lnTo>
                  <a:pt x="2374638" y="9568493"/>
                </a:lnTo>
                <a:lnTo>
                  <a:pt x="2297278" y="9518899"/>
                </a:lnTo>
                <a:lnTo>
                  <a:pt x="2280685" y="9507099"/>
                </a:lnTo>
                <a:close/>
                <a:moveTo>
                  <a:pt x="6450017" y="9048751"/>
                </a:moveTo>
                <a:cubicBezTo>
                  <a:pt x="6596513" y="9048751"/>
                  <a:pt x="6714982" y="9167221"/>
                  <a:pt x="6714982" y="9313717"/>
                </a:cubicBezTo>
                <a:cubicBezTo>
                  <a:pt x="6714982" y="9460213"/>
                  <a:pt x="6596513" y="9578681"/>
                  <a:pt x="6450017" y="9578681"/>
                </a:cubicBezTo>
                <a:cubicBezTo>
                  <a:pt x="6303522" y="9578681"/>
                  <a:pt x="6185052" y="9460213"/>
                  <a:pt x="6185052" y="9313717"/>
                </a:cubicBezTo>
                <a:cubicBezTo>
                  <a:pt x="6185052" y="9167221"/>
                  <a:pt x="6303522" y="9048751"/>
                  <a:pt x="6450017" y="9048751"/>
                </a:cubicBezTo>
                <a:close/>
                <a:moveTo>
                  <a:pt x="3978754" y="9048751"/>
                </a:moveTo>
                <a:cubicBezTo>
                  <a:pt x="4125250" y="9048751"/>
                  <a:pt x="4243720" y="9167221"/>
                  <a:pt x="4243720" y="9313717"/>
                </a:cubicBezTo>
                <a:cubicBezTo>
                  <a:pt x="4243720" y="9460213"/>
                  <a:pt x="4125250" y="9578681"/>
                  <a:pt x="3978754" y="9578681"/>
                </a:cubicBezTo>
                <a:cubicBezTo>
                  <a:pt x="3832260" y="9578681"/>
                  <a:pt x="3713789" y="9460213"/>
                  <a:pt x="3713789" y="9313717"/>
                </a:cubicBezTo>
                <a:cubicBezTo>
                  <a:pt x="3713789" y="9167221"/>
                  <a:pt x="3832260" y="9048751"/>
                  <a:pt x="3978754" y="9048751"/>
                </a:cubicBezTo>
                <a:close/>
                <a:moveTo>
                  <a:pt x="5676776" y="8665264"/>
                </a:moveTo>
                <a:lnTo>
                  <a:pt x="5676776" y="8745569"/>
                </a:lnTo>
                <a:lnTo>
                  <a:pt x="5574867" y="8745569"/>
                </a:lnTo>
                <a:lnTo>
                  <a:pt x="5574867" y="8678214"/>
                </a:lnTo>
                <a:close/>
                <a:moveTo>
                  <a:pt x="3918880" y="8449859"/>
                </a:moveTo>
                <a:lnTo>
                  <a:pt x="4007509" y="8484804"/>
                </a:lnTo>
                <a:lnTo>
                  <a:pt x="4020789" y="8489298"/>
                </a:lnTo>
                <a:lnTo>
                  <a:pt x="4020789" y="8745569"/>
                </a:lnTo>
                <a:lnTo>
                  <a:pt x="3918880" y="8745569"/>
                </a:lnTo>
                <a:close/>
                <a:moveTo>
                  <a:pt x="7018165" y="8438567"/>
                </a:moveTo>
                <a:lnTo>
                  <a:pt x="7528988" y="8438567"/>
                </a:lnTo>
                <a:lnTo>
                  <a:pt x="7528988" y="8540477"/>
                </a:lnTo>
                <a:lnTo>
                  <a:pt x="7018165" y="8540477"/>
                </a:lnTo>
                <a:close/>
                <a:moveTo>
                  <a:pt x="6530840" y="8438567"/>
                </a:moveTo>
                <a:lnTo>
                  <a:pt x="6697148" y="8438567"/>
                </a:lnTo>
                <a:lnTo>
                  <a:pt x="6697148" y="8540477"/>
                </a:lnTo>
                <a:lnTo>
                  <a:pt x="6248661" y="8540477"/>
                </a:lnTo>
                <a:lnTo>
                  <a:pt x="6251001" y="8539813"/>
                </a:lnTo>
                <a:cubicBezTo>
                  <a:pt x="6305781" y="8522774"/>
                  <a:pt x="6359984" y="8504426"/>
                  <a:pt x="6413573" y="8484804"/>
                </a:cubicBezTo>
                <a:close/>
                <a:moveTo>
                  <a:pt x="2066673" y="8438567"/>
                </a:moveTo>
                <a:lnTo>
                  <a:pt x="2577496" y="8438567"/>
                </a:lnTo>
                <a:lnTo>
                  <a:pt x="2577496" y="8540477"/>
                </a:lnTo>
                <a:lnTo>
                  <a:pt x="2066673" y="8540477"/>
                </a:lnTo>
                <a:close/>
                <a:moveTo>
                  <a:pt x="1234837" y="8438567"/>
                </a:moveTo>
                <a:lnTo>
                  <a:pt x="1745660" y="8438567"/>
                </a:lnTo>
                <a:lnTo>
                  <a:pt x="1745660" y="8540477"/>
                </a:lnTo>
                <a:lnTo>
                  <a:pt x="1234837" y="8540477"/>
                </a:lnTo>
                <a:close/>
                <a:moveTo>
                  <a:pt x="8870376" y="8234747"/>
                </a:moveTo>
                <a:lnTo>
                  <a:pt x="8972285" y="8234747"/>
                </a:lnTo>
                <a:lnTo>
                  <a:pt x="8972285" y="8745569"/>
                </a:lnTo>
                <a:lnTo>
                  <a:pt x="8870376" y="8745569"/>
                </a:lnTo>
                <a:close/>
                <a:moveTo>
                  <a:pt x="8046180" y="8234747"/>
                </a:moveTo>
                <a:lnTo>
                  <a:pt x="8148089" y="8234747"/>
                </a:lnTo>
                <a:lnTo>
                  <a:pt x="8148089" y="8745569"/>
                </a:lnTo>
                <a:lnTo>
                  <a:pt x="8046180" y="8745569"/>
                </a:lnTo>
                <a:close/>
                <a:moveTo>
                  <a:pt x="3094685" y="8234747"/>
                </a:moveTo>
                <a:lnTo>
                  <a:pt x="3196595" y="8234747"/>
                </a:lnTo>
                <a:lnTo>
                  <a:pt x="3196595" y="8745569"/>
                </a:lnTo>
                <a:lnTo>
                  <a:pt x="3094685" y="8745569"/>
                </a:lnTo>
                <a:close/>
                <a:moveTo>
                  <a:pt x="9489477" y="7615645"/>
                </a:moveTo>
                <a:lnTo>
                  <a:pt x="9824110" y="7615645"/>
                </a:lnTo>
                <a:lnTo>
                  <a:pt x="9792198" y="7681890"/>
                </a:lnTo>
                <a:lnTo>
                  <a:pt x="9770531" y="7717555"/>
                </a:lnTo>
                <a:lnTo>
                  <a:pt x="9489477" y="7717555"/>
                </a:lnTo>
                <a:close/>
                <a:moveTo>
                  <a:pt x="8666557" y="7615645"/>
                </a:moveTo>
                <a:lnTo>
                  <a:pt x="9177379" y="7615645"/>
                </a:lnTo>
                <a:lnTo>
                  <a:pt x="9177379" y="7717555"/>
                </a:lnTo>
                <a:lnTo>
                  <a:pt x="8666557" y="7717555"/>
                </a:lnTo>
                <a:close/>
                <a:moveTo>
                  <a:pt x="2322721" y="7503545"/>
                </a:moveTo>
                <a:cubicBezTo>
                  <a:pt x="2232276" y="7503545"/>
                  <a:pt x="2159665" y="7576155"/>
                  <a:pt x="2159665" y="7666599"/>
                </a:cubicBezTo>
                <a:cubicBezTo>
                  <a:pt x="2159665" y="7757045"/>
                  <a:pt x="2232276" y="7829655"/>
                  <a:pt x="2322721" y="7829655"/>
                </a:cubicBezTo>
                <a:cubicBezTo>
                  <a:pt x="2411891" y="7828381"/>
                  <a:pt x="2485776" y="7755769"/>
                  <a:pt x="2485776" y="7666599"/>
                </a:cubicBezTo>
                <a:cubicBezTo>
                  <a:pt x="2485776" y="7576155"/>
                  <a:pt x="2413167" y="7503545"/>
                  <a:pt x="2322721" y="7503545"/>
                </a:cubicBezTo>
                <a:close/>
                <a:moveTo>
                  <a:pt x="8046180" y="7410553"/>
                </a:moveTo>
                <a:lnTo>
                  <a:pt x="8148089" y="7410553"/>
                </a:lnTo>
                <a:lnTo>
                  <a:pt x="8148089" y="7921375"/>
                </a:lnTo>
                <a:lnTo>
                  <a:pt x="8046180" y="7921375"/>
                </a:lnTo>
                <a:close/>
                <a:moveTo>
                  <a:pt x="1447573" y="7410553"/>
                </a:moveTo>
                <a:lnTo>
                  <a:pt x="1549483" y="7410553"/>
                </a:lnTo>
                <a:lnTo>
                  <a:pt x="1549483" y="7921375"/>
                </a:lnTo>
                <a:lnTo>
                  <a:pt x="1447573" y="7921375"/>
                </a:lnTo>
                <a:close/>
                <a:moveTo>
                  <a:pt x="2322721" y="7401633"/>
                </a:moveTo>
                <a:cubicBezTo>
                  <a:pt x="2469216" y="7401633"/>
                  <a:pt x="2587686" y="7520105"/>
                  <a:pt x="2587686" y="7666599"/>
                </a:cubicBezTo>
                <a:cubicBezTo>
                  <a:pt x="2587686" y="7813095"/>
                  <a:pt x="2469216" y="7931565"/>
                  <a:pt x="2322721" y="7931565"/>
                </a:cubicBezTo>
                <a:cubicBezTo>
                  <a:pt x="2176225" y="7930291"/>
                  <a:pt x="2057755" y="7811821"/>
                  <a:pt x="2057755" y="7666599"/>
                </a:cubicBezTo>
                <a:cubicBezTo>
                  <a:pt x="2057755" y="7520105"/>
                  <a:pt x="2176225" y="7401633"/>
                  <a:pt x="2322721" y="7401633"/>
                </a:cubicBezTo>
                <a:close/>
                <a:moveTo>
                  <a:pt x="674333" y="7401633"/>
                </a:moveTo>
                <a:cubicBezTo>
                  <a:pt x="820829" y="7401633"/>
                  <a:pt x="939299" y="7520105"/>
                  <a:pt x="939299" y="7666599"/>
                </a:cubicBezTo>
                <a:cubicBezTo>
                  <a:pt x="939299" y="7776471"/>
                  <a:pt x="872660" y="7870579"/>
                  <a:pt x="777537" y="7910765"/>
                </a:cubicBezTo>
                <a:lnTo>
                  <a:pt x="769452" y="7913271"/>
                </a:lnTo>
                <a:lnTo>
                  <a:pt x="713980" y="7821961"/>
                </a:lnTo>
                <a:lnTo>
                  <a:pt x="739241" y="7816897"/>
                </a:lnTo>
                <a:cubicBezTo>
                  <a:pt x="797819" y="7792235"/>
                  <a:pt x="838662" y="7734434"/>
                  <a:pt x="838662" y="7666599"/>
                </a:cubicBezTo>
                <a:cubicBezTo>
                  <a:pt x="838662" y="7576155"/>
                  <a:pt x="766051" y="7503545"/>
                  <a:pt x="675607" y="7503545"/>
                </a:cubicBezTo>
                <a:cubicBezTo>
                  <a:pt x="652996" y="7503545"/>
                  <a:pt x="631500" y="7508083"/>
                  <a:pt x="611973" y="7516304"/>
                </a:cubicBezTo>
                <a:lnTo>
                  <a:pt x="564501" y="7548238"/>
                </a:lnTo>
                <a:lnTo>
                  <a:pt x="518632" y="7453019"/>
                </a:lnTo>
                <a:lnTo>
                  <a:pt x="526119" y="7446844"/>
                </a:lnTo>
                <a:cubicBezTo>
                  <a:pt x="568403" y="7418293"/>
                  <a:pt x="619397" y="7401633"/>
                  <a:pt x="674333" y="7401633"/>
                </a:cubicBezTo>
                <a:close/>
                <a:moveTo>
                  <a:pt x="8148089" y="7094869"/>
                </a:moveTo>
                <a:lnTo>
                  <a:pt x="8148089" y="7097179"/>
                </a:lnTo>
                <a:lnTo>
                  <a:pt x="8146686" y="7097179"/>
                </a:lnTo>
                <a:close/>
                <a:moveTo>
                  <a:pt x="8665281" y="6791449"/>
                </a:moveTo>
                <a:lnTo>
                  <a:pt x="9176104" y="6791449"/>
                </a:lnTo>
                <a:lnTo>
                  <a:pt x="9176104" y="6893357"/>
                </a:lnTo>
                <a:lnTo>
                  <a:pt x="8665281" y="6893357"/>
                </a:lnTo>
                <a:close/>
                <a:moveTo>
                  <a:pt x="2066681" y="6791449"/>
                </a:moveTo>
                <a:lnTo>
                  <a:pt x="2098040" y="6791449"/>
                </a:lnTo>
                <a:lnTo>
                  <a:pt x="2133958" y="6866010"/>
                </a:lnTo>
                <a:lnTo>
                  <a:pt x="2150572" y="6893357"/>
                </a:lnTo>
                <a:lnTo>
                  <a:pt x="2066681" y="6893357"/>
                </a:lnTo>
                <a:close/>
                <a:moveTo>
                  <a:pt x="419562" y="6791449"/>
                </a:moveTo>
                <a:lnTo>
                  <a:pt x="930385" y="6791449"/>
                </a:lnTo>
                <a:lnTo>
                  <a:pt x="930385" y="6893357"/>
                </a:lnTo>
                <a:lnTo>
                  <a:pt x="419562" y="6893357"/>
                </a:lnTo>
                <a:close/>
                <a:moveTo>
                  <a:pt x="9745526" y="6679349"/>
                </a:moveTo>
                <a:cubicBezTo>
                  <a:pt x="9655081" y="6679349"/>
                  <a:pt x="9582469" y="6751961"/>
                  <a:pt x="9582469" y="6842405"/>
                </a:cubicBezTo>
                <a:cubicBezTo>
                  <a:pt x="9582469" y="6932849"/>
                  <a:pt x="9655081" y="7005461"/>
                  <a:pt x="9745526" y="7005461"/>
                </a:cubicBezTo>
                <a:cubicBezTo>
                  <a:pt x="9835970" y="7005461"/>
                  <a:pt x="9908582" y="6932849"/>
                  <a:pt x="9908582" y="6842405"/>
                </a:cubicBezTo>
                <a:cubicBezTo>
                  <a:pt x="9908582" y="6751961"/>
                  <a:pt x="9835970" y="6679349"/>
                  <a:pt x="9745526" y="6679349"/>
                </a:cubicBezTo>
                <a:close/>
                <a:moveTo>
                  <a:pt x="1498533" y="6679349"/>
                </a:moveTo>
                <a:cubicBezTo>
                  <a:pt x="1408088" y="6679349"/>
                  <a:pt x="1335477" y="6751961"/>
                  <a:pt x="1335477" y="6842405"/>
                </a:cubicBezTo>
                <a:cubicBezTo>
                  <a:pt x="1335477" y="6932849"/>
                  <a:pt x="1408088" y="7005461"/>
                  <a:pt x="1498533" y="7005461"/>
                </a:cubicBezTo>
                <a:cubicBezTo>
                  <a:pt x="1588977" y="7005461"/>
                  <a:pt x="1661588" y="6932849"/>
                  <a:pt x="1661588" y="6842405"/>
                </a:cubicBezTo>
                <a:cubicBezTo>
                  <a:pt x="1661588" y="6751961"/>
                  <a:pt x="1588977" y="6679349"/>
                  <a:pt x="1498533" y="6679349"/>
                </a:cubicBezTo>
                <a:close/>
                <a:moveTo>
                  <a:pt x="9744252" y="6577439"/>
                </a:moveTo>
                <a:cubicBezTo>
                  <a:pt x="9890747" y="6577439"/>
                  <a:pt x="10009217" y="6695909"/>
                  <a:pt x="10009217" y="6842405"/>
                </a:cubicBezTo>
                <a:cubicBezTo>
                  <a:pt x="10009217" y="6988901"/>
                  <a:pt x="9890747" y="7107369"/>
                  <a:pt x="9744252" y="7107369"/>
                </a:cubicBezTo>
                <a:cubicBezTo>
                  <a:pt x="9597757" y="7107369"/>
                  <a:pt x="9479286" y="6988901"/>
                  <a:pt x="9479286" y="6842405"/>
                </a:cubicBezTo>
                <a:cubicBezTo>
                  <a:pt x="9479286" y="6695909"/>
                  <a:pt x="9597757" y="6577439"/>
                  <a:pt x="9744252" y="6577439"/>
                </a:cubicBezTo>
                <a:close/>
                <a:moveTo>
                  <a:pt x="1499807" y="6577439"/>
                </a:moveTo>
                <a:cubicBezTo>
                  <a:pt x="1646302" y="6577439"/>
                  <a:pt x="1764771" y="6695909"/>
                  <a:pt x="1764771" y="6842405"/>
                </a:cubicBezTo>
                <a:cubicBezTo>
                  <a:pt x="1764771" y="6988901"/>
                  <a:pt x="1646302" y="7107369"/>
                  <a:pt x="1499807" y="7107369"/>
                </a:cubicBezTo>
                <a:cubicBezTo>
                  <a:pt x="1353311" y="7107369"/>
                  <a:pt x="1234841" y="6988901"/>
                  <a:pt x="1234841" y="6842405"/>
                </a:cubicBezTo>
                <a:cubicBezTo>
                  <a:pt x="1234841" y="6695909"/>
                  <a:pt x="1353311" y="6577439"/>
                  <a:pt x="1499807" y="6577439"/>
                </a:cubicBezTo>
                <a:close/>
                <a:moveTo>
                  <a:pt x="8921331" y="5855153"/>
                </a:moveTo>
                <a:cubicBezTo>
                  <a:pt x="8830884" y="5855153"/>
                  <a:pt x="8758274" y="5927763"/>
                  <a:pt x="8758274" y="6018209"/>
                </a:cubicBezTo>
                <a:cubicBezTo>
                  <a:pt x="8758274" y="6108653"/>
                  <a:pt x="8830884" y="6181265"/>
                  <a:pt x="8921331" y="6181265"/>
                </a:cubicBezTo>
                <a:cubicBezTo>
                  <a:pt x="9011775" y="6181265"/>
                  <a:pt x="9084385" y="6108653"/>
                  <a:pt x="9084385" y="6018209"/>
                </a:cubicBezTo>
                <a:cubicBezTo>
                  <a:pt x="9084385" y="5927763"/>
                  <a:pt x="9011775" y="5855153"/>
                  <a:pt x="8921331" y="5855153"/>
                </a:cubicBezTo>
                <a:close/>
                <a:moveTo>
                  <a:pt x="674337" y="5855153"/>
                </a:moveTo>
                <a:cubicBezTo>
                  <a:pt x="583892" y="5855153"/>
                  <a:pt x="511282" y="5927763"/>
                  <a:pt x="511282" y="6018209"/>
                </a:cubicBezTo>
                <a:cubicBezTo>
                  <a:pt x="511282" y="6108653"/>
                  <a:pt x="583892" y="6181265"/>
                  <a:pt x="674337" y="6181265"/>
                </a:cubicBezTo>
                <a:cubicBezTo>
                  <a:pt x="764782" y="6181265"/>
                  <a:pt x="837393" y="6108653"/>
                  <a:pt x="837393" y="6018209"/>
                </a:cubicBezTo>
                <a:cubicBezTo>
                  <a:pt x="837393" y="5927763"/>
                  <a:pt x="764782" y="5855153"/>
                  <a:pt x="674337" y="5855153"/>
                </a:cubicBezTo>
                <a:close/>
                <a:moveTo>
                  <a:pt x="10375356" y="5854333"/>
                </a:moveTo>
                <a:lnTo>
                  <a:pt x="10334572" y="6121561"/>
                </a:lnTo>
                <a:lnTo>
                  <a:pt x="10334472" y="6121413"/>
                </a:lnTo>
                <a:cubicBezTo>
                  <a:pt x="10321077" y="6089706"/>
                  <a:pt x="10313672" y="6054833"/>
                  <a:pt x="10313672" y="6018209"/>
                </a:cubicBezTo>
                <a:cubicBezTo>
                  <a:pt x="10313672" y="5981585"/>
                  <a:pt x="10321077" y="5946713"/>
                  <a:pt x="10334472" y="5915005"/>
                </a:cubicBezTo>
                <a:close/>
                <a:moveTo>
                  <a:pt x="9694571" y="5763433"/>
                </a:moveTo>
                <a:lnTo>
                  <a:pt x="9796481" y="5763433"/>
                </a:lnTo>
                <a:lnTo>
                  <a:pt x="9796481" y="6274257"/>
                </a:lnTo>
                <a:lnTo>
                  <a:pt x="9694571" y="6274257"/>
                </a:lnTo>
                <a:close/>
                <a:moveTo>
                  <a:pt x="1447575" y="5763433"/>
                </a:moveTo>
                <a:lnTo>
                  <a:pt x="1549485" y="5763433"/>
                </a:lnTo>
                <a:lnTo>
                  <a:pt x="1549485" y="6274257"/>
                </a:lnTo>
                <a:lnTo>
                  <a:pt x="1447575" y="6274257"/>
                </a:lnTo>
                <a:close/>
                <a:moveTo>
                  <a:pt x="8922604" y="5753243"/>
                </a:moveTo>
                <a:cubicBezTo>
                  <a:pt x="9069099" y="5753243"/>
                  <a:pt x="9187569" y="5871713"/>
                  <a:pt x="9187569" y="6018209"/>
                </a:cubicBezTo>
                <a:cubicBezTo>
                  <a:pt x="9187569" y="6164705"/>
                  <a:pt x="9069099" y="6283173"/>
                  <a:pt x="8922604" y="6283173"/>
                </a:cubicBezTo>
                <a:cubicBezTo>
                  <a:pt x="8776109" y="6283173"/>
                  <a:pt x="8657638" y="6164705"/>
                  <a:pt x="8657638" y="6018209"/>
                </a:cubicBezTo>
                <a:cubicBezTo>
                  <a:pt x="8657638" y="5871713"/>
                  <a:pt x="8776109" y="5753243"/>
                  <a:pt x="8922604" y="5753243"/>
                </a:cubicBezTo>
                <a:close/>
                <a:moveTo>
                  <a:pt x="675610" y="5753243"/>
                </a:moveTo>
                <a:cubicBezTo>
                  <a:pt x="822108" y="5753243"/>
                  <a:pt x="940577" y="5871713"/>
                  <a:pt x="940577" y="6018209"/>
                </a:cubicBezTo>
                <a:cubicBezTo>
                  <a:pt x="940577" y="6164705"/>
                  <a:pt x="822108" y="6283173"/>
                  <a:pt x="675610" y="6283173"/>
                </a:cubicBezTo>
                <a:cubicBezTo>
                  <a:pt x="529116" y="6283173"/>
                  <a:pt x="410646" y="6164705"/>
                  <a:pt x="410646" y="6018209"/>
                </a:cubicBezTo>
                <a:cubicBezTo>
                  <a:pt x="410646" y="5871713"/>
                  <a:pt x="529116" y="5753243"/>
                  <a:pt x="675610" y="5753243"/>
                </a:cubicBezTo>
                <a:close/>
                <a:moveTo>
                  <a:pt x="9489477" y="5143057"/>
                </a:moveTo>
                <a:lnTo>
                  <a:pt x="10000300" y="5143057"/>
                </a:lnTo>
                <a:lnTo>
                  <a:pt x="10000300" y="5244969"/>
                </a:lnTo>
                <a:lnTo>
                  <a:pt x="9489477" y="5244969"/>
                </a:lnTo>
                <a:close/>
                <a:moveTo>
                  <a:pt x="8706634" y="5143057"/>
                </a:moveTo>
                <a:lnTo>
                  <a:pt x="9176104" y="5143057"/>
                </a:lnTo>
                <a:lnTo>
                  <a:pt x="9176104" y="5244969"/>
                </a:lnTo>
                <a:lnTo>
                  <a:pt x="8707060" y="5244969"/>
                </a:lnTo>
                <a:lnTo>
                  <a:pt x="8709420" y="5198237"/>
                </a:lnTo>
                <a:close/>
                <a:moveTo>
                  <a:pt x="1242485" y="5143057"/>
                </a:moveTo>
                <a:lnTo>
                  <a:pt x="1714449" y="5143057"/>
                </a:lnTo>
                <a:lnTo>
                  <a:pt x="1711662" y="5198237"/>
                </a:lnTo>
                <a:lnTo>
                  <a:pt x="1714022" y="5244969"/>
                </a:lnTo>
                <a:lnTo>
                  <a:pt x="1242485" y="5244969"/>
                </a:lnTo>
                <a:close/>
                <a:moveTo>
                  <a:pt x="2787" y="5143057"/>
                </a:moveTo>
                <a:lnTo>
                  <a:pt x="97302" y="5143057"/>
                </a:lnTo>
                <a:lnTo>
                  <a:pt x="97302" y="5244969"/>
                </a:lnTo>
                <a:lnTo>
                  <a:pt x="2360" y="5244969"/>
                </a:lnTo>
                <a:lnTo>
                  <a:pt x="0" y="5198237"/>
                </a:lnTo>
                <a:close/>
                <a:moveTo>
                  <a:pt x="623389" y="4939239"/>
                </a:moveTo>
                <a:lnTo>
                  <a:pt x="725299" y="4939239"/>
                </a:lnTo>
                <a:lnTo>
                  <a:pt x="725299" y="5450061"/>
                </a:lnTo>
                <a:lnTo>
                  <a:pt x="623389" y="5450061"/>
                </a:lnTo>
                <a:close/>
                <a:moveTo>
                  <a:pt x="86723" y="4273524"/>
                </a:moveTo>
                <a:lnTo>
                  <a:pt x="106218" y="4371093"/>
                </a:lnTo>
                <a:cubicBezTo>
                  <a:pt x="106218" y="4407717"/>
                  <a:pt x="98813" y="4442589"/>
                  <a:pt x="85418" y="4474296"/>
                </a:cubicBezTo>
                <a:lnTo>
                  <a:pt x="47492" y="4530579"/>
                </a:lnTo>
                <a:close/>
                <a:moveTo>
                  <a:pt x="9745526" y="4208037"/>
                </a:moveTo>
                <a:cubicBezTo>
                  <a:pt x="9655081" y="4208037"/>
                  <a:pt x="9582469" y="4280647"/>
                  <a:pt x="9582469" y="4371093"/>
                </a:cubicBezTo>
                <a:cubicBezTo>
                  <a:pt x="9582469" y="4461537"/>
                  <a:pt x="9655081" y="4534147"/>
                  <a:pt x="9745526" y="4534147"/>
                </a:cubicBezTo>
                <a:cubicBezTo>
                  <a:pt x="9835970" y="4534147"/>
                  <a:pt x="9908582" y="4461537"/>
                  <a:pt x="9908582" y="4371093"/>
                </a:cubicBezTo>
                <a:cubicBezTo>
                  <a:pt x="9908582" y="4280647"/>
                  <a:pt x="9835970" y="4208037"/>
                  <a:pt x="9745526" y="4208037"/>
                </a:cubicBezTo>
                <a:close/>
                <a:moveTo>
                  <a:pt x="1498539" y="4208037"/>
                </a:moveTo>
                <a:cubicBezTo>
                  <a:pt x="1408093" y="4208037"/>
                  <a:pt x="1335482" y="4280647"/>
                  <a:pt x="1335482" y="4371093"/>
                </a:cubicBezTo>
                <a:cubicBezTo>
                  <a:pt x="1335482" y="4461537"/>
                  <a:pt x="1408093" y="4534147"/>
                  <a:pt x="1498539" y="4534147"/>
                </a:cubicBezTo>
                <a:cubicBezTo>
                  <a:pt x="1588983" y="4534147"/>
                  <a:pt x="1661593" y="4461537"/>
                  <a:pt x="1661593" y="4371093"/>
                </a:cubicBezTo>
                <a:cubicBezTo>
                  <a:pt x="1661593" y="4280647"/>
                  <a:pt x="1588983" y="4208037"/>
                  <a:pt x="1498539" y="4208037"/>
                </a:cubicBezTo>
                <a:close/>
                <a:moveTo>
                  <a:pt x="8870376" y="4115043"/>
                </a:moveTo>
                <a:lnTo>
                  <a:pt x="8972285" y="4115043"/>
                </a:lnTo>
                <a:lnTo>
                  <a:pt x="8972285" y="4625865"/>
                </a:lnTo>
                <a:lnTo>
                  <a:pt x="8870376" y="4625865"/>
                </a:lnTo>
                <a:close/>
                <a:moveTo>
                  <a:pt x="623387" y="4115043"/>
                </a:moveTo>
                <a:lnTo>
                  <a:pt x="725297" y="4115043"/>
                </a:lnTo>
                <a:lnTo>
                  <a:pt x="725297" y="4625865"/>
                </a:lnTo>
                <a:lnTo>
                  <a:pt x="623387" y="4625865"/>
                </a:lnTo>
                <a:close/>
                <a:moveTo>
                  <a:pt x="9744252" y="4106125"/>
                </a:moveTo>
                <a:cubicBezTo>
                  <a:pt x="9890747" y="4106125"/>
                  <a:pt x="10009217" y="4224597"/>
                  <a:pt x="10009217" y="4371093"/>
                </a:cubicBezTo>
                <a:cubicBezTo>
                  <a:pt x="10009217" y="4517587"/>
                  <a:pt x="9890747" y="4636057"/>
                  <a:pt x="9744252" y="4636057"/>
                </a:cubicBezTo>
                <a:cubicBezTo>
                  <a:pt x="9597757" y="4636057"/>
                  <a:pt x="9479286" y="4517587"/>
                  <a:pt x="9479286" y="4371093"/>
                </a:cubicBezTo>
                <a:cubicBezTo>
                  <a:pt x="9479286" y="4224597"/>
                  <a:pt x="9597757" y="4106125"/>
                  <a:pt x="9744252" y="4106125"/>
                </a:cubicBezTo>
                <a:close/>
                <a:moveTo>
                  <a:pt x="1499812" y="4106125"/>
                </a:moveTo>
                <a:cubicBezTo>
                  <a:pt x="1646307" y="4106125"/>
                  <a:pt x="1764778" y="4224597"/>
                  <a:pt x="1764778" y="4371093"/>
                </a:cubicBezTo>
                <a:cubicBezTo>
                  <a:pt x="1764778" y="4517587"/>
                  <a:pt x="1646307" y="4636057"/>
                  <a:pt x="1499812" y="4636057"/>
                </a:cubicBezTo>
                <a:cubicBezTo>
                  <a:pt x="1353316" y="4634783"/>
                  <a:pt x="1234846" y="4517587"/>
                  <a:pt x="1234846" y="4371093"/>
                </a:cubicBezTo>
                <a:cubicBezTo>
                  <a:pt x="1234846" y="4224597"/>
                  <a:pt x="1353316" y="4106125"/>
                  <a:pt x="1499812" y="4106125"/>
                </a:cubicBezTo>
                <a:close/>
                <a:moveTo>
                  <a:pt x="9489477" y="3495941"/>
                </a:moveTo>
                <a:lnTo>
                  <a:pt x="10000300" y="3495941"/>
                </a:lnTo>
                <a:lnTo>
                  <a:pt x="10000300" y="3597851"/>
                </a:lnTo>
                <a:lnTo>
                  <a:pt x="9489477" y="3597851"/>
                </a:lnTo>
                <a:close/>
                <a:moveTo>
                  <a:pt x="2066685" y="3495941"/>
                </a:moveTo>
                <a:lnTo>
                  <a:pt x="2154931" y="3495941"/>
                </a:lnTo>
                <a:lnTo>
                  <a:pt x="2133958" y="3530464"/>
                </a:lnTo>
                <a:lnTo>
                  <a:pt x="2101496" y="3597851"/>
                </a:lnTo>
                <a:lnTo>
                  <a:pt x="2066685" y="3597851"/>
                </a:lnTo>
                <a:close/>
                <a:moveTo>
                  <a:pt x="674343" y="3383841"/>
                </a:moveTo>
                <a:cubicBezTo>
                  <a:pt x="583899" y="3383841"/>
                  <a:pt x="511289" y="3456451"/>
                  <a:pt x="511289" y="3546897"/>
                </a:cubicBezTo>
                <a:cubicBezTo>
                  <a:pt x="511289" y="3637341"/>
                  <a:pt x="583899" y="3709953"/>
                  <a:pt x="674343" y="3709953"/>
                </a:cubicBezTo>
                <a:cubicBezTo>
                  <a:pt x="764789" y="3709953"/>
                  <a:pt x="837399" y="3637341"/>
                  <a:pt x="837399" y="3546897"/>
                </a:cubicBezTo>
                <a:cubicBezTo>
                  <a:pt x="837399" y="3456451"/>
                  <a:pt x="764789" y="3383841"/>
                  <a:pt x="674343" y="3383841"/>
                </a:cubicBezTo>
                <a:close/>
                <a:moveTo>
                  <a:pt x="8870376" y="3292121"/>
                </a:moveTo>
                <a:lnTo>
                  <a:pt x="8972285" y="3292121"/>
                </a:lnTo>
                <a:lnTo>
                  <a:pt x="8972285" y="3802945"/>
                </a:lnTo>
                <a:lnTo>
                  <a:pt x="8870376" y="3802945"/>
                </a:lnTo>
                <a:close/>
                <a:moveTo>
                  <a:pt x="8142327" y="3292121"/>
                </a:moveTo>
                <a:lnTo>
                  <a:pt x="8148089" y="3292121"/>
                </a:lnTo>
                <a:lnTo>
                  <a:pt x="8148089" y="3301606"/>
                </a:lnTo>
                <a:close/>
                <a:moveTo>
                  <a:pt x="1447583" y="3292121"/>
                </a:moveTo>
                <a:lnTo>
                  <a:pt x="1549493" y="3292121"/>
                </a:lnTo>
                <a:lnTo>
                  <a:pt x="1549493" y="3802945"/>
                </a:lnTo>
                <a:lnTo>
                  <a:pt x="1447583" y="3802945"/>
                </a:lnTo>
                <a:close/>
                <a:moveTo>
                  <a:pt x="675617" y="3281931"/>
                </a:moveTo>
                <a:cubicBezTo>
                  <a:pt x="822113" y="3281931"/>
                  <a:pt x="940583" y="3400401"/>
                  <a:pt x="940583" y="3546897"/>
                </a:cubicBezTo>
                <a:cubicBezTo>
                  <a:pt x="940583" y="3693393"/>
                  <a:pt x="822113" y="3811861"/>
                  <a:pt x="675617" y="3811861"/>
                </a:cubicBezTo>
                <a:cubicBezTo>
                  <a:pt x="529123" y="3811861"/>
                  <a:pt x="410652" y="3693393"/>
                  <a:pt x="410652" y="3546897"/>
                </a:cubicBezTo>
                <a:cubicBezTo>
                  <a:pt x="410652" y="3400401"/>
                  <a:pt x="529123" y="3281931"/>
                  <a:pt x="675617" y="3281931"/>
                </a:cubicBezTo>
                <a:close/>
                <a:moveTo>
                  <a:pt x="1242482" y="2671745"/>
                </a:moveTo>
                <a:lnTo>
                  <a:pt x="1753305" y="2671745"/>
                </a:lnTo>
                <a:lnTo>
                  <a:pt x="1753305" y="2773657"/>
                </a:lnTo>
                <a:lnTo>
                  <a:pt x="1242482" y="2773657"/>
                </a:lnTo>
                <a:close/>
                <a:moveTo>
                  <a:pt x="8921331" y="2560919"/>
                </a:moveTo>
                <a:cubicBezTo>
                  <a:pt x="8832160" y="2560919"/>
                  <a:pt x="8758275" y="2633529"/>
                  <a:pt x="8758275" y="2723975"/>
                </a:cubicBezTo>
                <a:cubicBezTo>
                  <a:pt x="8758275" y="2814419"/>
                  <a:pt x="8830885" y="2887029"/>
                  <a:pt x="8921331" y="2887029"/>
                </a:cubicBezTo>
                <a:cubicBezTo>
                  <a:pt x="9011776" y="2887029"/>
                  <a:pt x="9084386" y="2814419"/>
                  <a:pt x="9084386" y="2723975"/>
                </a:cubicBezTo>
                <a:cubicBezTo>
                  <a:pt x="9084386" y="2633529"/>
                  <a:pt x="9011776" y="2560919"/>
                  <a:pt x="8921331" y="2560919"/>
                </a:cubicBezTo>
                <a:close/>
                <a:moveTo>
                  <a:pt x="2322726" y="2560919"/>
                </a:moveTo>
                <a:cubicBezTo>
                  <a:pt x="2232282" y="2560919"/>
                  <a:pt x="2159671" y="2633529"/>
                  <a:pt x="2159671" y="2723975"/>
                </a:cubicBezTo>
                <a:cubicBezTo>
                  <a:pt x="2159671" y="2814419"/>
                  <a:pt x="2232282" y="2887029"/>
                  <a:pt x="2322726" y="2887029"/>
                </a:cubicBezTo>
                <a:cubicBezTo>
                  <a:pt x="2411897" y="2885757"/>
                  <a:pt x="2485782" y="2813145"/>
                  <a:pt x="2485782" y="2723975"/>
                </a:cubicBezTo>
                <a:cubicBezTo>
                  <a:pt x="2485782" y="2633529"/>
                  <a:pt x="2413173" y="2560919"/>
                  <a:pt x="2322726" y="2560919"/>
                </a:cubicBezTo>
                <a:close/>
                <a:moveTo>
                  <a:pt x="9694571" y="2553886"/>
                </a:moveTo>
                <a:lnTo>
                  <a:pt x="9792198" y="2714584"/>
                </a:lnTo>
                <a:lnTo>
                  <a:pt x="9796481" y="2723476"/>
                </a:lnTo>
                <a:lnTo>
                  <a:pt x="9796481" y="2978749"/>
                </a:lnTo>
                <a:lnTo>
                  <a:pt x="9694571" y="2978749"/>
                </a:lnTo>
                <a:close/>
                <a:moveTo>
                  <a:pt x="772671" y="2477905"/>
                </a:moveTo>
                <a:lnTo>
                  <a:pt x="778813" y="2479809"/>
                </a:lnTo>
                <a:cubicBezTo>
                  <a:pt x="873936" y="2519996"/>
                  <a:pt x="940575" y="2614103"/>
                  <a:pt x="940575" y="2723975"/>
                </a:cubicBezTo>
                <a:cubicBezTo>
                  <a:pt x="940575" y="2870469"/>
                  <a:pt x="822106" y="2988941"/>
                  <a:pt x="675608" y="2988941"/>
                </a:cubicBezTo>
                <a:cubicBezTo>
                  <a:pt x="620673" y="2988463"/>
                  <a:pt x="569678" y="2971504"/>
                  <a:pt x="527394" y="2942835"/>
                </a:cubicBezTo>
                <a:lnTo>
                  <a:pt x="521341" y="2937832"/>
                </a:lnTo>
                <a:lnTo>
                  <a:pt x="566336" y="2844427"/>
                </a:lnTo>
                <a:lnTo>
                  <a:pt x="610701" y="2874271"/>
                </a:lnTo>
                <a:cubicBezTo>
                  <a:pt x="630227" y="2882491"/>
                  <a:pt x="651723" y="2887029"/>
                  <a:pt x="674334" y="2887029"/>
                </a:cubicBezTo>
                <a:cubicBezTo>
                  <a:pt x="764780" y="2885757"/>
                  <a:pt x="837390" y="2813145"/>
                  <a:pt x="837390" y="2723975"/>
                </a:cubicBezTo>
                <a:cubicBezTo>
                  <a:pt x="837390" y="2656141"/>
                  <a:pt x="796547" y="2598339"/>
                  <a:pt x="737968" y="2573678"/>
                </a:cubicBezTo>
                <a:lnTo>
                  <a:pt x="717037" y="2569481"/>
                </a:lnTo>
                <a:close/>
                <a:moveTo>
                  <a:pt x="8046180" y="2467925"/>
                </a:moveTo>
                <a:lnTo>
                  <a:pt x="8148089" y="2467925"/>
                </a:lnTo>
                <a:lnTo>
                  <a:pt x="8148089" y="2978749"/>
                </a:lnTo>
                <a:lnTo>
                  <a:pt x="8046180" y="2978749"/>
                </a:lnTo>
                <a:close/>
                <a:moveTo>
                  <a:pt x="8921331" y="2459009"/>
                </a:moveTo>
                <a:cubicBezTo>
                  <a:pt x="9067826" y="2459009"/>
                  <a:pt x="9186296" y="2577479"/>
                  <a:pt x="9186296" y="2723975"/>
                </a:cubicBezTo>
                <a:cubicBezTo>
                  <a:pt x="9186296" y="2870469"/>
                  <a:pt x="9067826" y="2988941"/>
                  <a:pt x="8921331" y="2988941"/>
                </a:cubicBezTo>
                <a:cubicBezTo>
                  <a:pt x="8774836" y="2988941"/>
                  <a:pt x="8656365" y="2870469"/>
                  <a:pt x="8656365" y="2723975"/>
                </a:cubicBezTo>
                <a:cubicBezTo>
                  <a:pt x="8656365" y="2577479"/>
                  <a:pt x="8774836" y="2459009"/>
                  <a:pt x="8921331" y="2459009"/>
                </a:cubicBezTo>
                <a:close/>
                <a:moveTo>
                  <a:pt x="2322726" y="2459009"/>
                </a:moveTo>
                <a:cubicBezTo>
                  <a:pt x="2469222" y="2459009"/>
                  <a:pt x="2587692" y="2577479"/>
                  <a:pt x="2587692" y="2723975"/>
                </a:cubicBezTo>
                <a:cubicBezTo>
                  <a:pt x="2587692" y="2870469"/>
                  <a:pt x="2469222" y="2988941"/>
                  <a:pt x="2322726" y="2988941"/>
                </a:cubicBezTo>
                <a:cubicBezTo>
                  <a:pt x="2176232" y="2988941"/>
                  <a:pt x="2057761" y="2869197"/>
                  <a:pt x="2057761" y="2723975"/>
                </a:cubicBezTo>
                <a:cubicBezTo>
                  <a:pt x="2057761" y="2577479"/>
                  <a:pt x="2176232" y="2459009"/>
                  <a:pt x="2322726" y="2459009"/>
                </a:cubicBezTo>
                <a:close/>
                <a:moveTo>
                  <a:pt x="7842360" y="1848825"/>
                </a:moveTo>
                <a:lnTo>
                  <a:pt x="8353182" y="1848825"/>
                </a:lnTo>
                <a:lnTo>
                  <a:pt x="8353182" y="1950733"/>
                </a:lnTo>
                <a:lnTo>
                  <a:pt x="7842360" y="1950733"/>
                </a:lnTo>
                <a:close/>
                <a:moveTo>
                  <a:pt x="6223404" y="1848825"/>
                </a:moveTo>
                <a:lnTo>
                  <a:pt x="6704792" y="1848825"/>
                </a:lnTo>
                <a:lnTo>
                  <a:pt x="6704792" y="1950733"/>
                </a:lnTo>
                <a:lnTo>
                  <a:pt x="6512646" y="1950733"/>
                </a:lnTo>
                <a:lnTo>
                  <a:pt x="6413573" y="1911670"/>
                </a:lnTo>
                <a:cubicBezTo>
                  <a:pt x="6359984" y="1892049"/>
                  <a:pt x="6305781" y="1873700"/>
                  <a:pt x="6251001" y="1856662"/>
                </a:cubicBezTo>
                <a:close/>
                <a:moveTo>
                  <a:pt x="2890884" y="1848825"/>
                </a:moveTo>
                <a:lnTo>
                  <a:pt x="3401707" y="1848825"/>
                </a:lnTo>
                <a:lnTo>
                  <a:pt x="3401707" y="1950733"/>
                </a:lnTo>
                <a:lnTo>
                  <a:pt x="2890884" y="1950733"/>
                </a:lnTo>
                <a:close/>
                <a:moveTo>
                  <a:pt x="1242493" y="1848825"/>
                </a:moveTo>
                <a:lnTo>
                  <a:pt x="1753316" y="1848825"/>
                </a:lnTo>
                <a:lnTo>
                  <a:pt x="1753316" y="1950733"/>
                </a:lnTo>
                <a:lnTo>
                  <a:pt x="1242493" y="1950733"/>
                </a:lnTo>
                <a:close/>
                <a:moveTo>
                  <a:pt x="8921331" y="1736725"/>
                </a:moveTo>
                <a:cubicBezTo>
                  <a:pt x="8832160" y="1736725"/>
                  <a:pt x="8758275" y="1809335"/>
                  <a:pt x="8758275" y="1899781"/>
                </a:cubicBezTo>
                <a:cubicBezTo>
                  <a:pt x="8758275" y="1990225"/>
                  <a:pt x="8830885" y="2062835"/>
                  <a:pt x="8921331" y="2062835"/>
                </a:cubicBezTo>
                <a:cubicBezTo>
                  <a:pt x="9011776" y="2062835"/>
                  <a:pt x="9084386" y="1990225"/>
                  <a:pt x="9084386" y="1899781"/>
                </a:cubicBezTo>
                <a:cubicBezTo>
                  <a:pt x="9084386" y="1809335"/>
                  <a:pt x="9011776" y="1736725"/>
                  <a:pt x="8921331" y="1736725"/>
                </a:cubicBezTo>
                <a:close/>
                <a:moveTo>
                  <a:pt x="7223258" y="1643731"/>
                </a:moveTo>
                <a:lnTo>
                  <a:pt x="7325168" y="1643731"/>
                </a:lnTo>
                <a:lnTo>
                  <a:pt x="7325168" y="2154553"/>
                </a:lnTo>
                <a:lnTo>
                  <a:pt x="7223258" y="2154553"/>
                </a:lnTo>
                <a:close/>
                <a:moveTo>
                  <a:pt x="2271782" y="1643731"/>
                </a:moveTo>
                <a:lnTo>
                  <a:pt x="2373691" y="1643731"/>
                </a:lnTo>
                <a:lnTo>
                  <a:pt x="2373691" y="2154553"/>
                </a:lnTo>
                <a:lnTo>
                  <a:pt x="2271782" y="2154553"/>
                </a:lnTo>
                <a:close/>
                <a:moveTo>
                  <a:pt x="8921331" y="1634813"/>
                </a:moveTo>
                <a:cubicBezTo>
                  <a:pt x="8957955" y="1634813"/>
                  <a:pt x="8992827" y="1642218"/>
                  <a:pt x="9024534" y="1655614"/>
                </a:cubicBezTo>
                <a:lnTo>
                  <a:pt x="9036119" y="1661896"/>
                </a:lnTo>
                <a:lnTo>
                  <a:pt x="9067478" y="1694788"/>
                </a:lnTo>
                <a:lnTo>
                  <a:pt x="9168482" y="1811390"/>
                </a:lnTo>
                <a:lnTo>
                  <a:pt x="9186296" y="1899781"/>
                </a:lnTo>
                <a:cubicBezTo>
                  <a:pt x="9186296" y="2046275"/>
                  <a:pt x="9067826" y="2164745"/>
                  <a:pt x="8921331" y="2164745"/>
                </a:cubicBezTo>
                <a:cubicBezTo>
                  <a:pt x="8774836" y="2164745"/>
                  <a:pt x="8656365" y="2046275"/>
                  <a:pt x="8656365" y="1899781"/>
                </a:cubicBezTo>
                <a:cubicBezTo>
                  <a:pt x="8656365" y="1753285"/>
                  <a:pt x="8774836" y="1634813"/>
                  <a:pt x="8921331" y="1634813"/>
                </a:cubicBezTo>
                <a:close/>
                <a:moveTo>
                  <a:pt x="3969851" y="1634813"/>
                </a:moveTo>
                <a:cubicBezTo>
                  <a:pt x="4079723" y="1634813"/>
                  <a:pt x="4173831" y="1701454"/>
                  <a:pt x="4214017" y="1796577"/>
                </a:cubicBezTo>
                <a:lnTo>
                  <a:pt x="4223093" y="1841608"/>
                </a:lnTo>
                <a:lnTo>
                  <a:pt x="4170081" y="1856662"/>
                </a:lnTo>
                <a:lnTo>
                  <a:pt x="4127174" y="1871180"/>
                </a:lnTo>
                <a:lnTo>
                  <a:pt x="4120150" y="1836147"/>
                </a:lnTo>
                <a:cubicBezTo>
                  <a:pt x="4095488" y="1777568"/>
                  <a:pt x="4037686" y="1736725"/>
                  <a:pt x="3969851" y="1736725"/>
                </a:cubicBezTo>
                <a:cubicBezTo>
                  <a:pt x="3880680" y="1736725"/>
                  <a:pt x="3806796" y="1809335"/>
                  <a:pt x="3806796" y="1899781"/>
                </a:cubicBezTo>
                <a:cubicBezTo>
                  <a:pt x="3806796" y="1922392"/>
                  <a:pt x="3811334" y="1943889"/>
                  <a:pt x="3819555" y="1963414"/>
                </a:cubicBezTo>
                <a:lnTo>
                  <a:pt x="3832208" y="1982224"/>
                </a:lnTo>
                <a:lnTo>
                  <a:pt x="3741230" y="2026051"/>
                </a:lnTo>
                <a:lnTo>
                  <a:pt x="3725686" y="2002984"/>
                </a:lnTo>
                <a:cubicBezTo>
                  <a:pt x="3712291" y="1971277"/>
                  <a:pt x="3704886" y="1936405"/>
                  <a:pt x="3704886" y="1899781"/>
                </a:cubicBezTo>
                <a:cubicBezTo>
                  <a:pt x="3704886" y="1753285"/>
                  <a:pt x="3823356" y="1634813"/>
                  <a:pt x="3969851" y="1634813"/>
                </a:cubicBezTo>
                <a:close/>
                <a:moveTo>
                  <a:pt x="7842360" y="1024629"/>
                </a:moveTo>
                <a:lnTo>
                  <a:pt x="8330359" y="1024629"/>
                </a:lnTo>
                <a:lnTo>
                  <a:pt x="8353182" y="1042565"/>
                </a:lnTo>
                <a:lnTo>
                  <a:pt x="8353182" y="1126539"/>
                </a:lnTo>
                <a:lnTo>
                  <a:pt x="7842360" y="1126539"/>
                </a:lnTo>
                <a:close/>
                <a:moveTo>
                  <a:pt x="5371048" y="1024629"/>
                </a:moveTo>
                <a:lnTo>
                  <a:pt x="5881870" y="1024629"/>
                </a:lnTo>
                <a:lnTo>
                  <a:pt x="5881870" y="1126539"/>
                </a:lnTo>
                <a:lnTo>
                  <a:pt x="5371048" y="1126539"/>
                </a:lnTo>
                <a:close/>
                <a:moveTo>
                  <a:pt x="4538001" y="1024629"/>
                </a:moveTo>
                <a:lnTo>
                  <a:pt x="5048825" y="1024629"/>
                </a:lnTo>
                <a:lnTo>
                  <a:pt x="5048825" y="1126539"/>
                </a:lnTo>
                <a:lnTo>
                  <a:pt x="4538001" y="1126539"/>
                </a:lnTo>
                <a:close/>
                <a:moveTo>
                  <a:pt x="2890886" y="1024629"/>
                </a:moveTo>
                <a:lnTo>
                  <a:pt x="3401709" y="1024629"/>
                </a:lnTo>
                <a:lnTo>
                  <a:pt x="3401709" y="1126539"/>
                </a:lnTo>
                <a:lnTo>
                  <a:pt x="2890886" y="1126539"/>
                </a:lnTo>
                <a:close/>
                <a:moveTo>
                  <a:pt x="6450017" y="912529"/>
                </a:moveTo>
                <a:cubicBezTo>
                  <a:pt x="6359572" y="912529"/>
                  <a:pt x="6286962" y="985139"/>
                  <a:pt x="6286962" y="1075585"/>
                </a:cubicBezTo>
                <a:cubicBezTo>
                  <a:pt x="6286962" y="1166029"/>
                  <a:pt x="6359572" y="1238639"/>
                  <a:pt x="6450017" y="1238639"/>
                </a:cubicBezTo>
                <a:cubicBezTo>
                  <a:pt x="6540463" y="1238639"/>
                  <a:pt x="6613073" y="1166029"/>
                  <a:pt x="6613073" y="1075585"/>
                </a:cubicBezTo>
                <a:cubicBezTo>
                  <a:pt x="6613073" y="985139"/>
                  <a:pt x="6540463" y="912529"/>
                  <a:pt x="6450017" y="912529"/>
                </a:cubicBezTo>
                <a:close/>
                <a:moveTo>
                  <a:pt x="2373692" y="828587"/>
                </a:moveTo>
                <a:lnTo>
                  <a:pt x="2373692" y="1331633"/>
                </a:lnTo>
                <a:lnTo>
                  <a:pt x="2271782" y="1331633"/>
                </a:lnTo>
                <a:lnTo>
                  <a:pt x="2271782" y="895706"/>
                </a:lnTo>
                <a:lnTo>
                  <a:pt x="2297278" y="877575"/>
                </a:lnTo>
                <a:close/>
                <a:moveTo>
                  <a:pt x="7223258" y="820809"/>
                </a:moveTo>
                <a:lnTo>
                  <a:pt x="7325168" y="820809"/>
                </a:lnTo>
                <a:lnTo>
                  <a:pt x="7325168" y="1331633"/>
                </a:lnTo>
                <a:lnTo>
                  <a:pt x="7223258" y="1331633"/>
                </a:lnTo>
                <a:close/>
                <a:moveTo>
                  <a:pt x="3918899" y="820809"/>
                </a:moveTo>
                <a:lnTo>
                  <a:pt x="4020808" y="820809"/>
                </a:lnTo>
                <a:lnTo>
                  <a:pt x="4020808" y="1331633"/>
                </a:lnTo>
                <a:lnTo>
                  <a:pt x="3918899" y="1331633"/>
                </a:lnTo>
                <a:close/>
                <a:moveTo>
                  <a:pt x="6451292" y="810617"/>
                </a:moveTo>
                <a:cubicBezTo>
                  <a:pt x="6597788" y="810617"/>
                  <a:pt x="6716257" y="929089"/>
                  <a:pt x="6716257" y="1075585"/>
                </a:cubicBezTo>
                <a:cubicBezTo>
                  <a:pt x="6716257" y="1222079"/>
                  <a:pt x="6597788" y="1340549"/>
                  <a:pt x="6451292" y="1340549"/>
                </a:cubicBezTo>
                <a:cubicBezTo>
                  <a:pt x="6303522" y="1340549"/>
                  <a:pt x="6186326" y="1222079"/>
                  <a:pt x="6186326" y="1075585"/>
                </a:cubicBezTo>
                <a:cubicBezTo>
                  <a:pt x="6186326" y="929089"/>
                  <a:pt x="6304797" y="810617"/>
                  <a:pt x="6451292" y="810617"/>
                </a:cubicBezTo>
                <a:close/>
                <a:moveTo>
                  <a:pt x="6399063" y="125503"/>
                </a:moveTo>
                <a:lnTo>
                  <a:pt x="6500973" y="149024"/>
                </a:lnTo>
                <a:lnTo>
                  <a:pt x="6500973" y="508711"/>
                </a:lnTo>
                <a:lnTo>
                  <a:pt x="6399063" y="508711"/>
                </a:lnTo>
                <a:close/>
                <a:moveTo>
                  <a:pt x="4743094" y="101073"/>
                </a:moveTo>
                <a:lnTo>
                  <a:pt x="4845004" y="101073"/>
                </a:lnTo>
                <a:lnTo>
                  <a:pt x="4845004" y="508711"/>
                </a:lnTo>
                <a:lnTo>
                  <a:pt x="4743094" y="508711"/>
                </a:lnTo>
                <a:close/>
                <a:moveTo>
                  <a:pt x="4174642" y="91020"/>
                </a:moveTo>
                <a:lnTo>
                  <a:pt x="4214021" y="149458"/>
                </a:lnTo>
                <a:cubicBezTo>
                  <a:pt x="4227416" y="181166"/>
                  <a:pt x="4234820" y="216038"/>
                  <a:pt x="4234820" y="252661"/>
                </a:cubicBezTo>
                <a:cubicBezTo>
                  <a:pt x="4234820" y="399157"/>
                  <a:pt x="4116350" y="517629"/>
                  <a:pt x="3969854" y="517629"/>
                </a:cubicBezTo>
                <a:cubicBezTo>
                  <a:pt x="3823359" y="517629"/>
                  <a:pt x="3704889" y="399157"/>
                  <a:pt x="3704889" y="252661"/>
                </a:cubicBezTo>
                <a:lnTo>
                  <a:pt x="3714113" y="206895"/>
                </a:lnTo>
                <a:lnTo>
                  <a:pt x="3829928" y="174007"/>
                </a:lnTo>
                <a:lnTo>
                  <a:pt x="3819737" y="189028"/>
                </a:lnTo>
                <a:cubicBezTo>
                  <a:pt x="3811417" y="208554"/>
                  <a:pt x="3806799" y="230050"/>
                  <a:pt x="3806799" y="252661"/>
                </a:cubicBezTo>
                <a:cubicBezTo>
                  <a:pt x="3806799" y="343107"/>
                  <a:pt x="3879410" y="415717"/>
                  <a:pt x="3969854" y="415717"/>
                </a:cubicBezTo>
                <a:cubicBezTo>
                  <a:pt x="4060300" y="415717"/>
                  <a:pt x="4132911" y="343107"/>
                  <a:pt x="4132911" y="252661"/>
                </a:cubicBezTo>
                <a:cubicBezTo>
                  <a:pt x="4132911" y="207439"/>
                  <a:pt x="4114759" y="166676"/>
                  <a:pt x="4085300" y="137218"/>
                </a:cubicBezTo>
                <a:lnTo>
                  <a:pt x="4056168" y="117622"/>
                </a:lnTo>
                <a:lnTo>
                  <a:pt x="4160436" y="93557"/>
                </a:lnTo>
                <a:close/>
                <a:moveTo>
                  <a:pt x="5625822" y="89607"/>
                </a:moveTo>
                <a:cubicBezTo>
                  <a:pt x="5535377" y="89607"/>
                  <a:pt x="5462766" y="162217"/>
                  <a:pt x="5462766" y="252661"/>
                </a:cubicBezTo>
                <a:cubicBezTo>
                  <a:pt x="5462766" y="343107"/>
                  <a:pt x="5535377" y="415717"/>
                  <a:pt x="5625822" y="415717"/>
                </a:cubicBezTo>
                <a:cubicBezTo>
                  <a:pt x="5716267" y="414445"/>
                  <a:pt x="5788878" y="341833"/>
                  <a:pt x="5788878" y="252661"/>
                </a:cubicBezTo>
                <a:cubicBezTo>
                  <a:pt x="5788878" y="162217"/>
                  <a:pt x="5716267" y="89607"/>
                  <a:pt x="5625822" y="89607"/>
                </a:cubicBezTo>
                <a:close/>
                <a:moveTo>
                  <a:pt x="5551305" y="0"/>
                </a:moveTo>
                <a:lnTo>
                  <a:pt x="5741268" y="14445"/>
                </a:lnTo>
                <a:lnTo>
                  <a:pt x="5775311" y="32907"/>
                </a:lnTo>
                <a:cubicBezTo>
                  <a:pt x="5845785" y="80491"/>
                  <a:pt x="5892062" y="161102"/>
                  <a:pt x="5892062" y="252661"/>
                </a:cubicBezTo>
                <a:cubicBezTo>
                  <a:pt x="5892062" y="399157"/>
                  <a:pt x="5773592" y="517629"/>
                  <a:pt x="5627096" y="517629"/>
                </a:cubicBezTo>
                <a:cubicBezTo>
                  <a:pt x="5480601" y="516353"/>
                  <a:pt x="5362131" y="397885"/>
                  <a:pt x="5362131" y="252661"/>
                </a:cubicBezTo>
                <a:cubicBezTo>
                  <a:pt x="5362131" y="142791"/>
                  <a:pt x="5428771" y="48684"/>
                  <a:pt x="5523893" y="8497"/>
                </a:cubicBezTo>
                <a:close/>
              </a:path>
            </a:pathLst>
          </a:custGeom>
          <a:gradFill>
            <a:gsLst>
              <a:gs pos="100000">
                <a:schemeClr val="accent1">
                  <a:lumMod val="50000"/>
                  <a:alpha val="15000"/>
                </a:schemeClr>
              </a:gs>
              <a:gs pos="0">
                <a:schemeClr val="accent1">
                  <a:lumMod val="50000"/>
                  <a:alpha val="0"/>
                </a:schemeClr>
              </a:gs>
            </a:gsLst>
            <a:lin ang="18900000" scaled="0"/>
          </a:gradFill>
          <a:ln w="12735" cap="flat">
            <a:noFill/>
            <a:prstDash val="solid"/>
            <a:miter/>
          </a:ln>
        </p:spPr>
        <p:txBody>
          <a:bodyPr rtlCol="0" anchor="ctr"/>
          <a:lstStyle/>
          <a:p>
            <a:endParaRPr lang="en-GB"/>
          </a:p>
        </p:txBody>
      </p:sp>
      <p:pic>
        <p:nvPicPr>
          <p:cNvPr id="105" name="Picture 104">
            <a:extLst>
              <a:ext uri="{FF2B5EF4-FFF2-40B4-BE49-F238E27FC236}">
                <a16:creationId xmlns:a16="http://schemas.microsoft.com/office/drawing/2014/main" id="{7ACE861C-B5D9-4C71-939C-935BDDA9916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524" y="10422"/>
            <a:ext cx="5708853" cy="6845147"/>
          </a:xfrm>
          <a:prstGeom prst="rect">
            <a:avLst/>
          </a:prstGeom>
          <a:effectLst/>
        </p:spPr>
      </p:pic>
      <p:pic>
        <p:nvPicPr>
          <p:cNvPr id="435" name="Picture 434">
            <a:extLst>
              <a:ext uri="{FF2B5EF4-FFF2-40B4-BE49-F238E27FC236}">
                <a16:creationId xmlns:a16="http://schemas.microsoft.com/office/drawing/2014/main" id="{F24568CF-2282-4703-A746-7621B6486D4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97061" y="6011456"/>
            <a:ext cx="3547925" cy="428943"/>
          </a:xfrm>
          <a:prstGeom prst="rect">
            <a:avLst/>
          </a:prstGeom>
        </p:spPr>
      </p:pic>
      <p:sp>
        <p:nvSpPr>
          <p:cNvPr id="438" name="Rectangle 437">
            <a:extLst>
              <a:ext uri="{FF2B5EF4-FFF2-40B4-BE49-F238E27FC236}">
                <a16:creationId xmlns:a16="http://schemas.microsoft.com/office/drawing/2014/main" id="{1E14E943-0B80-4EAF-83E1-21AC22C53993}"/>
              </a:ext>
            </a:extLst>
          </p:cNvPr>
          <p:cNvSpPr/>
          <p:nvPr userDrawn="1"/>
        </p:nvSpPr>
        <p:spPr>
          <a:xfrm>
            <a:off x="11815564" y="590321"/>
            <a:ext cx="58844" cy="16196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Tree>
    <p:extLst>
      <p:ext uri="{BB962C8B-B14F-4D97-AF65-F5344CB8AC3E}">
        <p14:creationId xmlns:p14="http://schemas.microsoft.com/office/powerpoint/2010/main" val="2903230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64DAAD5-C2C5-4B95-9740-9BDDDA246172}"/>
              </a:ext>
            </a:extLst>
          </p:cNvPr>
          <p:cNvSpPr/>
          <p:nvPr userDrawn="1"/>
        </p:nvSpPr>
        <p:spPr>
          <a:xfrm flipV="1">
            <a:off x="0" y="-1288"/>
            <a:ext cx="12192000" cy="6858000"/>
          </a:xfrm>
          <a:custGeom>
            <a:avLst/>
            <a:gdLst>
              <a:gd name="connsiteX0" fmla="*/ 4892433 w 12192000"/>
              <a:gd name="connsiteY0" fmla="*/ 0 h 6858000"/>
              <a:gd name="connsiteX1" fmla="*/ 12192000 w 12192000"/>
              <a:gd name="connsiteY1" fmla="*/ 0 h 6858000"/>
              <a:gd name="connsiteX2" fmla="*/ 12192000 w 12192000"/>
              <a:gd name="connsiteY2" fmla="*/ 6857999 h 6858000"/>
              <a:gd name="connsiteX3" fmla="*/ 7112000 w 12192000"/>
              <a:gd name="connsiteY3" fmla="*/ 6857999 h 6858000"/>
              <a:gd name="connsiteX4" fmla="*/ 6096000 w 12192000"/>
              <a:gd name="connsiteY4" fmla="*/ 6857999 h 6858000"/>
              <a:gd name="connsiteX5" fmla="*/ 5548505 w 12192000"/>
              <a:gd name="connsiteY5" fmla="*/ 6857999 h 6858000"/>
              <a:gd name="connsiteX6" fmla="*/ 5548504 w 12192000"/>
              <a:gd name="connsiteY6" fmla="*/ 6858000 h 6858000"/>
              <a:gd name="connsiteX7" fmla="*/ 0 w 12192000"/>
              <a:gd name="connsiteY7" fmla="*/ 6858000 h 6858000"/>
              <a:gd name="connsiteX8" fmla="*/ 0 w 12192000"/>
              <a:gd name="connsiteY8" fmla="*/ 4953304 h 6858000"/>
              <a:gd name="connsiteX9" fmla="*/ 236754 w 12192000"/>
              <a:gd name="connsiteY9" fmla="*/ 5130345 h 6858000"/>
              <a:gd name="connsiteX10" fmla="*/ 2193559 w 12192000"/>
              <a:gd name="connsiteY10" fmla="*/ 5728066 h 6858000"/>
              <a:gd name="connsiteX11" fmla="*/ 5693420 w 12192000"/>
              <a:gd name="connsiteY11" fmla="*/ 2228205 h 6858000"/>
              <a:gd name="connsiteX12" fmla="*/ 4894222 w 12192000"/>
              <a:gd name="connsiteY12" fmla="*/ 19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858000">
                <a:moveTo>
                  <a:pt x="4892433" y="0"/>
                </a:moveTo>
                <a:lnTo>
                  <a:pt x="12192000" y="0"/>
                </a:lnTo>
                <a:lnTo>
                  <a:pt x="12192000" y="6857999"/>
                </a:lnTo>
                <a:lnTo>
                  <a:pt x="7112000" y="6857999"/>
                </a:lnTo>
                <a:lnTo>
                  <a:pt x="6096000" y="6857999"/>
                </a:lnTo>
                <a:lnTo>
                  <a:pt x="5548505" y="6857999"/>
                </a:lnTo>
                <a:lnTo>
                  <a:pt x="5548504" y="6858000"/>
                </a:lnTo>
                <a:lnTo>
                  <a:pt x="0" y="6858000"/>
                </a:lnTo>
                <a:lnTo>
                  <a:pt x="0" y="4953304"/>
                </a:lnTo>
                <a:lnTo>
                  <a:pt x="236754" y="5130345"/>
                </a:lnTo>
                <a:cubicBezTo>
                  <a:pt x="795335" y="5507715"/>
                  <a:pt x="1468714" y="5728066"/>
                  <a:pt x="2193559" y="5728066"/>
                </a:cubicBezTo>
                <a:cubicBezTo>
                  <a:pt x="4126479" y="5728066"/>
                  <a:pt x="5693420" y="4161125"/>
                  <a:pt x="5693420" y="2228205"/>
                </a:cubicBezTo>
                <a:cubicBezTo>
                  <a:pt x="5693420" y="1382553"/>
                  <a:pt x="5393498" y="606951"/>
                  <a:pt x="4894222" y="19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2" name="Title 1">
            <a:extLst>
              <a:ext uri="{FF2B5EF4-FFF2-40B4-BE49-F238E27FC236}">
                <a16:creationId xmlns:a16="http://schemas.microsoft.com/office/drawing/2014/main" id="{87BC73C0-FD7C-49DF-B2BC-1222FCFC032E}"/>
              </a:ext>
            </a:extLst>
          </p:cNvPr>
          <p:cNvSpPr>
            <a:spLocks noGrp="1"/>
          </p:cNvSpPr>
          <p:nvPr>
            <p:ph type="ctrTitle" hasCustomPrompt="1"/>
          </p:nvPr>
        </p:nvSpPr>
        <p:spPr>
          <a:xfrm>
            <a:off x="4976284" y="519201"/>
            <a:ext cx="6679261" cy="1163955"/>
          </a:xfrm>
        </p:spPr>
        <p:txBody>
          <a:bodyPr lIns="36000" rIns="0" anchor="ctr">
            <a:noAutofit/>
          </a:bodyPr>
          <a:lstStyle>
            <a:lvl1pPr algn="r">
              <a:defRPr sz="3600">
                <a:solidFill>
                  <a:schemeClr val="bg1"/>
                </a:solidFill>
                <a:latin typeface="+mn-lt"/>
              </a:defRPr>
            </a:lvl1pPr>
          </a:lstStyle>
          <a:p>
            <a:r>
              <a:rPr lang="en-US" dirty="0"/>
              <a:t>Title Block</a:t>
            </a:r>
            <a:endParaRPr lang="en-GB" dirty="0"/>
          </a:p>
        </p:txBody>
      </p:sp>
      <p:sp>
        <p:nvSpPr>
          <p:cNvPr id="3" name="Subtitle 2">
            <a:extLst>
              <a:ext uri="{FF2B5EF4-FFF2-40B4-BE49-F238E27FC236}">
                <a16:creationId xmlns:a16="http://schemas.microsoft.com/office/drawing/2014/main" id="{A0F1A5B1-7950-41B4-A0A3-91FEE2C6B339}"/>
              </a:ext>
            </a:extLst>
          </p:cNvPr>
          <p:cNvSpPr>
            <a:spLocks noGrp="1"/>
          </p:cNvSpPr>
          <p:nvPr>
            <p:ph type="subTitle" idx="1" hasCustomPrompt="1"/>
          </p:nvPr>
        </p:nvSpPr>
        <p:spPr>
          <a:xfrm>
            <a:off x="6671853" y="1857502"/>
            <a:ext cx="4983692" cy="361054"/>
          </a:xfrm>
          <a:prstGeom prst="rect">
            <a:avLst/>
          </a:prstGeom>
        </p:spPr>
        <p:txBody>
          <a:bodyPr lIns="36000" rIns="0" anchor="ctr"/>
          <a:lstStyle>
            <a:lvl1pPr marL="0" indent="0" algn="r">
              <a:buNone/>
              <a:defRPr sz="2400" i="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a:t>
            </a:r>
            <a:endParaRPr lang="en-GB" dirty="0"/>
          </a:p>
        </p:txBody>
      </p:sp>
      <p:sp>
        <p:nvSpPr>
          <p:cNvPr id="430" name="Circle: Hollow 429">
            <a:extLst>
              <a:ext uri="{FF2B5EF4-FFF2-40B4-BE49-F238E27FC236}">
                <a16:creationId xmlns:a16="http://schemas.microsoft.com/office/drawing/2014/main" id="{4FBE3FB6-1C75-477E-A1DD-DA5AC0C318E0}"/>
              </a:ext>
            </a:extLst>
          </p:cNvPr>
          <p:cNvSpPr/>
          <p:nvPr userDrawn="1"/>
        </p:nvSpPr>
        <p:spPr>
          <a:xfrm flipV="1">
            <a:off x="-1489805" y="944243"/>
            <a:ext cx="7366730" cy="7366728"/>
          </a:xfrm>
          <a:prstGeom prst="donut">
            <a:avLst>
              <a:gd name="adj" fmla="val 25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pic>
        <p:nvPicPr>
          <p:cNvPr id="435" name="Picture 434">
            <a:extLst>
              <a:ext uri="{FF2B5EF4-FFF2-40B4-BE49-F238E27FC236}">
                <a16:creationId xmlns:a16="http://schemas.microsoft.com/office/drawing/2014/main" id="{F24568CF-2282-4703-A746-7621B6486D4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97061" y="6011456"/>
            <a:ext cx="3547925" cy="428943"/>
          </a:xfrm>
          <a:prstGeom prst="rect">
            <a:avLst/>
          </a:prstGeom>
        </p:spPr>
      </p:pic>
      <p:sp>
        <p:nvSpPr>
          <p:cNvPr id="438" name="Rectangle 437">
            <a:extLst>
              <a:ext uri="{FF2B5EF4-FFF2-40B4-BE49-F238E27FC236}">
                <a16:creationId xmlns:a16="http://schemas.microsoft.com/office/drawing/2014/main" id="{1E14E943-0B80-4EAF-83E1-21AC22C53993}"/>
              </a:ext>
            </a:extLst>
          </p:cNvPr>
          <p:cNvSpPr/>
          <p:nvPr userDrawn="1"/>
        </p:nvSpPr>
        <p:spPr>
          <a:xfrm>
            <a:off x="11815564" y="590321"/>
            <a:ext cx="58844" cy="16196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3" name="Circle: Hollow 431">
            <a:extLst>
              <a:ext uri="{FF2B5EF4-FFF2-40B4-BE49-F238E27FC236}">
                <a16:creationId xmlns:a16="http://schemas.microsoft.com/office/drawing/2014/main" id="{469AD368-1377-F045-80F7-74398DE7EB2A}"/>
              </a:ext>
            </a:extLst>
          </p:cNvPr>
          <p:cNvSpPr/>
          <p:nvPr userDrawn="1"/>
        </p:nvSpPr>
        <p:spPr>
          <a:xfrm flipV="1">
            <a:off x="-3190202" y="-719611"/>
            <a:ext cx="10738580" cy="10738578"/>
          </a:xfrm>
          <a:prstGeom prst="donut">
            <a:avLst>
              <a:gd name="adj" fmla="val 17386"/>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4" name="Circle: Hollow 98">
            <a:extLst>
              <a:ext uri="{FF2B5EF4-FFF2-40B4-BE49-F238E27FC236}">
                <a16:creationId xmlns:a16="http://schemas.microsoft.com/office/drawing/2014/main" id="{38FA9ECD-DD95-8F4D-A98D-35CCEC4338A4}"/>
              </a:ext>
            </a:extLst>
          </p:cNvPr>
          <p:cNvSpPr/>
          <p:nvPr userDrawn="1"/>
        </p:nvSpPr>
        <p:spPr>
          <a:xfrm flipV="1">
            <a:off x="-3016981" y="-582034"/>
            <a:ext cx="10421082" cy="10421080"/>
          </a:xfrm>
          <a:prstGeom prst="donut">
            <a:avLst>
              <a:gd name="adj" fmla="val 1642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8" name="Freeform: Shape 428">
            <a:extLst>
              <a:ext uri="{FF2B5EF4-FFF2-40B4-BE49-F238E27FC236}">
                <a16:creationId xmlns:a16="http://schemas.microsoft.com/office/drawing/2014/main" id="{2E6E8306-4C45-584C-9225-8653BEEFD53C}"/>
              </a:ext>
            </a:extLst>
          </p:cNvPr>
          <p:cNvSpPr/>
          <p:nvPr userDrawn="1"/>
        </p:nvSpPr>
        <p:spPr>
          <a:xfrm>
            <a:off x="-3016981" y="-569731"/>
            <a:ext cx="10375356" cy="10394676"/>
          </a:xfrm>
          <a:custGeom>
            <a:avLst/>
            <a:gdLst>
              <a:gd name="connsiteX0" fmla="*/ 6202887 w 10375356"/>
              <a:gd name="connsiteY0" fmla="*/ 10086957 h 10394676"/>
              <a:gd name="connsiteX1" fmla="*/ 6713710 w 10375356"/>
              <a:gd name="connsiteY1" fmla="*/ 10086957 h 10394676"/>
              <a:gd name="connsiteX2" fmla="*/ 6713710 w 10375356"/>
              <a:gd name="connsiteY2" fmla="*/ 10187665 h 10394676"/>
              <a:gd name="connsiteX3" fmla="*/ 6709472 w 10375356"/>
              <a:gd name="connsiteY3" fmla="*/ 10188869 h 10394676"/>
              <a:gd name="connsiteX4" fmla="*/ 6202887 w 10375356"/>
              <a:gd name="connsiteY4" fmla="*/ 10188869 h 10394676"/>
              <a:gd name="connsiteX5" fmla="*/ 5634740 w 10375356"/>
              <a:gd name="connsiteY5" fmla="*/ 9974857 h 10394676"/>
              <a:gd name="connsiteX6" fmla="*/ 5471684 w 10375356"/>
              <a:gd name="connsiteY6" fmla="*/ 10137913 h 10394676"/>
              <a:gd name="connsiteX7" fmla="*/ 5634740 w 10375356"/>
              <a:gd name="connsiteY7" fmla="*/ 10300969 h 10394676"/>
              <a:gd name="connsiteX8" fmla="*/ 5797795 w 10375356"/>
              <a:gd name="connsiteY8" fmla="*/ 10137913 h 10394676"/>
              <a:gd name="connsiteX9" fmla="*/ 5634740 w 10375356"/>
              <a:gd name="connsiteY9" fmla="*/ 9974857 h 10394676"/>
              <a:gd name="connsiteX10" fmla="*/ 7232175 w 10375356"/>
              <a:gd name="connsiteY10" fmla="*/ 9881865 h 10394676"/>
              <a:gd name="connsiteX11" fmla="*/ 7334085 w 10375356"/>
              <a:gd name="connsiteY11" fmla="*/ 9881865 h 10394676"/>
              <a:gd name="connsiteX12" fmla="*/ 7334085 w 10375356"/>
              <a:gd name="connsiteY12" fmla="*/ 9956193 h 10394676"/>
              <a:gd name="connsiteX13" fmla="*/ 7238719 w 10375356"/>
              <a:gd name="connsiteY13" fmla="*/ 9999307 h 10394676"/>
              <a:gd name="connsiteX14" fmla="*/ 7232175 w 10375356"/>
              <a:gd name="connsiteY14" fmla="*/ 10001887 h 10394676"/>
              <a:gd name="connsiteX15" fmla="*/ 4751991 w 10375356"/>
              <a:gd name="connsiteY15" fmla="*/ 9881865 h 10394676"/>
              <a:gd name="connsiteX16" fmla="*/ 4853901 w 10375356"/>
              <a:gd name="connsiteY16" fmla="*/ 9881865 h 10394676"/>
              <a:gd name="connsiteX17" fmla="*/ 4853901 w 10375356"/>
              <a:gd name="connsiteY17" fmla="*/ 10290777 h 10394676"/>
              <a:gd name="connsiteX18" fmla="*/ 4751991 w 10375356"/>
              <a:gd name="connsiteY18" fmla="*/ 10290777 h 10394676"/>
              <a:gd name="connsiteX19" fmla="*/ 5636013 w 10375356"/>
              <a:gd name="connsiteY19" fmla="*/ 9872947 h 10394676"/>
              <a:gd name="connsiteX20" fmla="*/ 5900978 w 10375356"/>
              <a:gd name="connsiteY20" fmla="*/ 10137913 h 10394676"/>
              <a:gd name="connsiteX21" fmla="*/ 5739217 w 10375356"/>
              <a:gd name="connsiteY21" fmla="*/ 10382077 h 10394676"/>
              <a:gd name="connsiteX22" fmla="*/ 5738756 w 10375356"/>
              <a:gd name="connsiteY22" fmla="*/ 10382220 h 10394676"/>
              <a:gd name="connsiteX23" fmla="*/ 5574951 w 10375356"/>
              <a:gd name="connsiteY23" fmla="*/ 10394676 h 10394676"/>
              <a:gd name="connsiteX24" fmla="*/ 5532810 w 10375356"/>
              <a:gd name="connsiteY24" fmla="*/ 10381361 h 10394676"/>
              <a:gd name="connsiteX25" fmla="*/ 5371048 w 10375356"/>
              <a:gd name="connsiteY25" fmla="*/ 10137913 h 10394676"/>
              <a:gd name="connsiteX26" fmla="*/ 5636013 w 10375356"/>
              <a:gd name="connsiteY26" fmla="*/ 9872947 h 10394676"/>
              <a:gd name="connsiteX27" fmla="*/ 3978752 w 10375356"/>
              <a:gd name="connsiteY27" fmla="*/ 9872947 h 10394676"/>
              <a:gd name="connsiteX28" fmla="*/ 4243718 w 10375356"/>
              <a:gd name="connsiteY28" fmla="*/ 10137913 h 10394676"/>
              <a:gd name="connsiteX29" fmla="*/ 4222918 w 10375356"/>
              <a:gd name="connsiteY29" fmla="*/ 10241117 h 10394676"/>
              <a:gd name="connsiteX30" fmla="*/ 4179036 w 10375356"/>
              <a:gd name="connsiteY30" fmla="*/ 10306239 h 10394676"/>
              <a:gd name="connsiteX31" fmla="*/ 4160436 w 10375356"/>
              <a:gd name="connsiteY31" fmla="*/ 10302917 h 10394676"/>
              <a:gd name="connsiteX32" fmla="*/ 4056265 w 10375356"/>
              <a:gd name="connsiteY32" fmla="*/ 10278875 h 10394676"/>
              <a:gd name="connsiteX33" fmla="*/ 4094199 w 10375356"/>
              <a:gd name="connsiteY33" fmla="*/ 10253357 h 10394676"/>
              <a:gd name="connsiteX34" fmla="*/ 4141809 w 10375356"/>
              <a:gd name="connsiteY34" fmla="*/ 10137913 h 10394676"/>
              <a:gd name="connsiteX35" fmla="*/ 3978752 w 10375356"/>
              <a:gd name="connsiteY35" fmla="*/ 9974857 h 10394676"/>
              <a:gd name="connsiteX36" fmla="*/ 3815698 w 10375356"/>
              <a:gd name="connsiteY36" fmla="*/ 10137913 h 10394676"/>
              <a:gd name="connsiteX37" fmla="*/ 3828457 w 10375356"/>
              <a:gd name="connsiteY37" fmla="*/ 10201547 h 10394676"/>
              <a:gd name="connsiteX38" fmla="*/ 3845505 w 10375356"/>
              <a:gd name="connsiteY38" fmla="*/ 10226891 h 10394676"/>
              <a:gd name="connsiteX39" fmla="*/ 3724813 w 10375356"/>
              <a:gd name="connsiteY39" fmla="*/ 10192618 h 10394676"/>
              <a:gd name="connsiteX40" fmla="*/ 3713787 w 10375356"/>
              <a:gd name="connsiteY40" fmla="*/ 10137913 h 10394676"/>
              <a:gd name="connsiteX41" fmla="*/ 3978752 w 10375356"/>
              <a:gd name="connsiteY41" fmla="*/ 9872947 h 10394676"/>
              <a:gd name="connsiteX42" fmla="*/ 3155832 w 10375356"/>
              <a:gd name="connsiteY42" fmla="*/ 9872947 h 10394676"/>
              <a:gd name="connsiteX43" fmla="*/ 3399999 w 10375356"/>
              <a:gd name="connsiteY43" fmla="*/ 10034709 h 10394676"/>
              <a:gd name="connsiteX44" fmla="*/ 3411035 w 10375356"/>
              <a:gd name="connsiteY44" fmla="*/ 10089469 h 10394676"/>
              <a:gd name="connsiteX45" fmla="*/ 3280434 w 10375356"/>
              <a:gd name="connsiteY45" fmla="*/ 10037975 h 10394676"/>
              <a:gd name="connsiteX46" fmla="*/ 3270003 w 10375356"/>
              <a:gd name="connsiteY46" fmla="*/ 10022469 h 10394676"/>
              <a:gd name="connsiteX47" fmla="*/ 3154558 w 10375356"/>
              <a:gd name="connsiteY47" fmla="*/ 9974857 h 10394676"/>
              <a:gd name="connsiteX48" fmla="*/ 3136355 w 10375356"/>
              <a:gd name="connsiteY48" fmla="*/ 9978507 h 10394676"/>
              <a:gd name="connsiteX49" fmla="*/ 3005935 w 10375356"/>
              <a:gd name="connsiteY49" fmla="*/ 9919545 h 10394676"/>
              <a:gd name="connsiteX50" fmla="*/ 3007618 w 10375356"/>
              <a:gd name="connsiteY50" fmla="*/ 9918157 h 10394676"/>
              <a:gd name="connsiteX51" fmla="*/ 3155832 w 10375356"/>
              <a:gd name="connsiteY51" fmla="*/ 9872947 h 10394676"/>
              <a:gd name="connsiteX52" fmla="*/ 7851277 w 10375356"/>
              <a:gd name="connsiteY52" fmla="*/ 9262761 h 10394676"/>
              <a:gd name="connsiteX53" fmla="*/ 8362099 w 10375356"/>
              <a:gd name="connsiteY53" fmla="*/ 9262761 h 10394676"/>
              <a:gd name="connsiteX54" fmla="*/ 8362099 w 10375356"/>
              <a:gd name="connsiteY54" fmla="*/ 9346902 h 10394676"/>
              <a:gd name="connsiteX55" fmla="*/ 8339488 w 10375356"/>
              <a:gd name="connsiteY55" fmla="*/ 9364671 h 10394676"/>
              <a:gd name="connsiteX56" fmla="*/ 7851277 w 10375356"/>
              <a:gd name="connsiteY56" fmla="*/ 9364671 h 10394676"/>
              <a:gd name="connsiteX57" fmla="*/ 5379965 w 10375356"/>
              <a:gd name="connsiteY57" fmla="*/ 9262761 h 10394676"/>
              <a:gd name="connsiteX58" fmla="*/ 5890787 w 10375356"/>
              <a:gd name="connsiteY58" fmla="*/ 9262761 h 10394676"/>
              <a:gd name="connsiteX59" fmla="*/ 5890787 w 10375356"/>
              <a:gd name="connsiteY59" fmla="*/ 9364671 h 10394676"/>
              <a:gd name="connsiteX60" fmla="*/ 5379965 w 10375356"/>
              <a:gd name="connsiteY60" fmla="*/ 9364671 h 10394676"/>
              <a:gd name="connsiteX61" fmla="*/ 4546902 w 10375356"/>
              <a:gd name="connsiteY61" fmla="*/ 9262761 h 10394676"/>
              <a:gd name="connsiteX62" fmla="*/ 5057725 w 10375356"/>
              <a:gd name="connsiteY62" fmla="*/ 9262761 h 10394676"/>
              <a:gd name="connsiteX63" fmla="*/ 5057725 w 10375356"/>
              <a:gd name="connsiteY63" fmla="*/ 9364671 h 10394676"/>
              <a:gd name="connsiteX64" fmla="*/ 4546902 w 10375356"/>
              <a:gd name="connsiteY64" fmla="*/ 9364671 h 10394676"/>
              <a:gd name="connsiteX65" fmla="*/ 2899787 w 10375356"/>
              <a:gd name="connsiteY65" fmla="*/ 9262761 h 10394676"/>
              <a:gd name="connsiteX66" fmla="*/ 3410609 w 10375356"/>
              <a:gd name="connsiteY66" fmla="*/ 9262761 h 10394676"/>
              <a:gd name="connsiteX67" fmla="*/ 3410609 w 10375356"/>
              <a:gd name="connsiteY67" fmla="*/ 9364671 h 10394676"/>
              <a:gd name="connsiteX68" fmla="*/ 2899787 w 10375356"/>
              <a:gd name="connsiteY68" fmla="*/ 9364671 h 10394676"/>
              <a:gd name="connsiteX69" fmla="*/ 6450017 w 10375356"/>
              <a:gd name="connsiteY69" fmla="*/ 9150661 h 10394676"/>
              <a:gd name="connsiteX70" fmla="*/ 6286962 w 10375356"/>
              <a:gd name="connsiteY70" fmla="*/ 9313717 h 10394676"/>
              <a:gd name="connsiteX71" fmla="*/ 6450017 w 10375356"/>
              <a:gd name="connsiteY71" fmla="*/ 9476773 h 10394676"/>
              <a:gd name="connsiteX72" fmla="*/ 6613073 w 10375356"/>
              <a:gd name="connsiteY72" fmla="*/ 9313717 h 10394676"/>
              <a:gd name="connsiteX73" fmla="*/ 6450017 w 10375356"/>
              <a:gd name="connsiteY73" fmla="*/ 9150661 h 10394676"/>
              <a:gd name="connsiteX74" fmla="*/ 3978754 w 10375356"/>
              <a:gd name="connsiteY74" fmla="*/ 9150661 h 10394676"/>
              <a:gd name="connsiteX75" fmla="*/ 3815700 w 10375356"/>
              <a:gd name="connsiteY75" fmla="*/ 9313717 h 10394676"/>
              <a:gd name="connsiteX76" fmla="*/ 3978754 w 10375356"/>
              <a:gd name="connsiteY76" fmla="*/ 9476773 h 10394676"/>
              <a:gd name="connsiteX77" fmla="*/ 4141811 w 10375356"/>
              <a:gd name="connsiteY77" fmla="*/ 9313717 h 10394676"/>
              <a:gd name="connsiteX78" fmla="*/ 3978754 w 10375356"/>
              <a:gd name="connsiteY78" fmla="*/ 9150661 h 10394676"/>
              <a:gd name="connsiteX79" fmla="*/ 7232175 w 10375356"/>
              <a:gd name="connsiteY79" fmla="*/ 9057669 h 10394676"/>
              <a:gd name="connsiteX80" fmla="*/ 7334085 w 10375356"/>
              <a:gd name="connsiteY80" fmla="*/ 9057669 h 10394676"/>
              <a:gd name="connsiteX81" fmla="*/ 7334085 w 10375356"/>
              <a:gd name="connsiteY81" fmla="*/ 9568493 h 10394676"/>
              <a:gd name="connsiteX82" fmla="*/ 7232175 w 10375356"/>
              <a:gd name="connsiteY82" fmla="*/ 9568493 h 10394676"/>
              <a:gd name="connsiteX83" fmla="*/ 2280685 w 10375356"/>
              <a:gd name="connsiteY83" fmla="*/ 9057669 h 10394676"/>
              <a:gd name="connsiteX84" fmla="*/ 2382595 w 10375356"/>
              <a:gd name="connsiteY84" fmla="*/ 9057669 h 10394676"/>
              <a:gd name="connsiteX85" fmla="*/ 2382595 w 10375356"/>
              <a:gd name="connsiteY85" fmla="*/ 9568493 h 10394676"/>
              <a:gd name="connsiteX86" fmla="*/ 2374638 w 10375356"/>
              <a:gd name="connsiteY86" fmla="*/ 9568493 h 10394676"/>
              <a:gd name="connsiteX87" fmla="*/ 2297278 w 10375356"/>
              <a:gd name="connsiteY87" fmla="*/ 9518899 h 10394676"/>
              <a:gd name="connsiteX88" fmla="*/ 2280685 w 10375356"/>
              <a:gd name="connsiteY88" fmla="*/ 9507099 h 10394676"/>
              <a:gd name="connsiteX89" fmla="*/ 6450017 w 10375356"/>
              <a:gd name="connsiteY89" fmla="*/ 9048751 h 10394676"/>
              <a:gd name="connsiteX90" fmla="*/ 6714982 w 10375356"/>
              <a:gd name="connsiteY90" fmla="*/ 9313717 h 10394676"/>
              <a:gd name="connsiteX91" fmla="*/ 6450017 w 10375356"/>
              <a:gd name="connsiteY91" fmla="*/ 9578681 h 10394676"/>
              <a:gd name="connsiteX92" fmla="*/ 6185052 w 10375356"/>
              <a:gd name="connsiteY92" fmla="*/ 9313717 h 10394676"/>
              <a:gd name="connsiteX93" fmla="*/ 6450017 w 10375356"/>
              <a:gd name="connsiteY93" fmla="*/ 9048751 h 10394676"/>
              <a:gd name="connsiteX94" fmla="*/ 3978754 w 10375356"/>
              <a:gd name="connsiteY94" fmla="*/ 9048751 h 10394676"/>
              <a:gd name="connsiteX95" fmla="*/ 4243720 w 10375356"/>
              <a:gd name="connsiteY95" fmla="*/ 9313717 h 10394676"/>
              <a:gd name="connsiteX96" fmla="*/ 3978754 w 10375356"/>
              <a:gd name="connsiteY96" fmla="*/ 9578681 h 10394676"/>
              <a:gd name="connsiteX97" fmla="*/ 3713789 w 10375356"/>
              <a:gd name="connsiteY97" fmla="*/ 9313717 h 10394676"/>
              <a:gd name="connsiteX98" fmla="*/ 3978754 w 10375356"/>
              <a:gd name="connsiteY98" fmla="*/ 9048751 h 10394676"/>
              <a:gd name="connsiteX99" fmla="*/ 5676776 w 10375356"/>
              <a:gd name="connsiteY99" fmla="*/ 8665264 h 10394676"/>
              <a:gd name="connsiteX100" fmla="*/ 5676776 w 10375356"/>
              <a:gd name="connsiteY100" fmla="*/ 8745569 h 10394676"/>
              <a:gd name="connsiteX101" fmla="*/ 5574867 w 10375356"/>
              <a:gd name="connsiteY101" fmla="*/ 8745569 h 10394676"/>
              <a:gd name="connsiteX102" fmla="*/ 5574867 w 10375356"/>
              <a:gd name="connsiteY102" fmla="*/ 8678214 h 10394676"/>
              <a:gd name="connsiteX103" fmla="*/ 3918880 w 10375356"/>
              <a:gd name="connsiteY103" fmla="*/ 8449859 h 10394676"/>
              <a:gd name="connsiteX104" fmla="*/ 4007509 w 10375356"/>
              <a:gd name="connsiteY104" fmla="*/ 8484804 h 10394676"/>
              <a:gd name="connsiteX105" fmla="*/ 4020789 w 10375356"/>
              <a:gd name="connsiteY105" fmla="*/ 8489298 h 10394676"/>
              <a:gd name="connsiteX106" fmla="*/ 4020789 w 10375356"/>
              <a:gd name="connsiteY106" fmla="*/ 8745569 h 10394676"/>
              <a:gd name="connsiteX107" fmla="*/ 3918880 w 10375356"/>
              <a:gd name="connsiteY107" fmla="*/ 8745569 h 10394676"/>
              <a:gd name="connsiteX108" fmla="*/ 7018165 w 10375356"/>
              <a:gd name="connsiteY108" fmla="*/ 8438567 h 10394676"/>
              <a:gd name="connsiteX109" fmla="*/ 7528988 w 10375356"/>
              <a:gd name="connsiteY109" fmla="*/ 8438567 h 10394676"/>
              <a:gd name="connsiteX110" fmla="*/ 7528988 w 10375356"/>
              <a:gd name="connsiteY110" fmla="*/ 8540477 h 10394676"/>
              <a:gd name="connsiteX111" fmla="*/ 7018165 w 10375356"/>
              <a:gd name="connsiteY111" fmla="*/ 8540477 h 10394676"/>
              <a:gd name="connsiteX112" fmla="*/ 6530840 w 10375356"/>
              <a:gd name="connsiteY112" fmla="*/ 8438567 h 10394676"/>
              <a:gd name="connsiteX113" fmla="*/ 6697148 w 10375356"/>
              <a:gd name="connsiteY113" fmla="*/ 8438567 h 10394676"/>
              <a:gd name="connsiteX114" fmla="*/ 6697148 w 10375356"/>
              <a:gd name="connsiteY114" fmla="*/ 8540477 h 10394676"/>
              <a:gd name="connsiteX115" fmla="*/ 6248661 w 10375356"/>
              <a:gd name="connsiteY115" fmla="*/ 8540477 h 10394676"/>
              <a:gd name="connsiteX116" fmla="*/ 6251001 w 10375356"/>
              <a:gd name="connsiteY116" fmla="*/ 8539813 h 10394676"/>
              <a:gd name="connsiteX117" fmla="*/ 6413573 w 10375356"/>
              <a:gd name="connsiteY117" fmla="*/ 8484804 h 10394676"/>
              <a:gd name="connsiteX118" fmla="*/ 2066673 w 10375356"/>
              <a:gd name="connsiteY118" fmla="*/ 8438567 h 10394676"/>
              <a:gd name="connsiteX119" fmla="*/ 2577496 w 10375356"/>
              <a:gd name="connsiteY119" fmla="*/ 8438567 h 10394676"/>
              <a:gd name="connsiteX120" fmla="*/ 2577496 w 10375356"/>
              <a:gd name="connsiteY120" fmla="*/ 8540477 h 10394676"/>
              <a:gd name="connsiteX121" fmla="*/ 2066673 w 10375356"/>
              <a:gd name="connsiteY121" fmla="*/ 8540477 h 10394676"/>
              <a:gd name="connsiteX122" fmla="*/ 1234837 w 10375356"/>
              <a:gd name="connsiteY122" fmla="*/ 8438567 h 10394676"/>
              <a:gd name="connsiteX123" fmla="*/ 1745660 w 10375356"/>
              <a:gd name="connsiteY123" fmla="*/ 8438567 h 10394676"/>
              <a:gd name="connsiteX124" fmla="*/ 1745660 w 10375356"/>
              <a:gd name="connsiteY124" fmla="*/ 8540477 h 10394676"/>
              <a:gd name="connsiteX125" fmla="*/ 1234837 w 10375356"/>
              <a:gd name="connsiteY125" fmla="*/ 8540477 h 10394676"/>
              <a:gd name="connsiteX126" fmla="*/ 8870376 w 10375356"/>
              <a:gd name="connsiteY126" fmla="*/ 8234747 h 10394676"/>
              <a:gd name="connsiteX127" fmla="*/ 8972285 w 10375356"/>
              <a:gd name="connsiteY127" fmla="*/ 8234747 h 10394676"/>
              <a:gd name="connsiteX128" fmla="*/ 8972285 w 10375356"/>
              <a:gd name="connsiteY128" fmla="*/ 8745569 h 10394676"/>
              <a:gd name="connsiteX129" fmla="*/ 8870376 w 10375356"/>
              <a:gd name="connsiteY129" fmla="*/ 8745569 h 10394676"/>
              <a:gd name="connsiteX130" fmla="*/ 8046180 w 10375356"/>
              <a:gd name="connsiteY130" fmla="*/ 8234747 h 10394676"/>
              <a:gd name="connsiteX131" fmla="*/ 8148089 w 10375356"/>
              <a:gd name="connsiteY131" fmla="*/ 8234747 h 10394676"/>
              <a:gd name="connsiteX132" fmla="*/ 8148089 w 10375356"/>
              <a:gd name="connsiteY132" fmla="*/ 8745569 h 10394676"/>
              <a:gd name="connsiteX133" fmla="*/ 8046180 w 10375356"/>
              <a:gd name="connsiteY133" fmla="*/ 8745569 h 10394676"/>
              <a:gd name="connsiteX134" fmla="*/ 3094685 w 10375356"/>
              <a:gd name="connsiteY134" fmla="*/ 8234747 h 10394676"/>
              <a:gd name="connsiteX135" fmla="*/ 3196595 w 10375356"/>
              <a:gd name="connsiteY135" fmla="*/ 8234747 h 10394676"/>
              <a:gd name="connsiteX136" fmla="*/ 3196595 w 10375356"/>
              <a:gd name="connsiteY136" fmla="*/ 8745569 h 10394676"/>
              <a:gd name="connsiteX137" fmla="*/ 3094685 w 10375356"/>
              <a:gd name="connsiteY137" fmla="*/ 8745569 h 10394676"/>
              <a:gd name="connsiteX138" fmla="*/ 9489477 w 10375356"/>
              <a:gd name="connsiteY138" fmla="*/ 7615645 h 10394676"/>
              <a:gd name="connsiteX139" fmla="*/ 9824110 w 10375356"/>
              <a:gd name="connsiteY139" fmla="*/ 7615645 h 10394676"/>
              <a:gd name="connsiteX140" fmla="*/ 9792198 w 10375356"/>
              <a:gd name="connsiteY140" fmla="*/ 7681890 h 10394676"/>
              <a:gd name="connsiteX141" fmla="*/ 9770531 w 10375356"/>
              <a:gd name="connsiteY141" fmla="*/ 7717555 h 10394676"/>
              <a:gd name="connsiteX142" fmla="*/ 9489477 w 10375356"/>
              <a:gd name="connsiteY142" fmla="*/ 7717555 h 10394676"/>
              <a:gd name="connsiteX143" fmla="*/ 8666557 w 10375356"/>
              <a:gd name="connsiteY143" fmla="*/ 7615645 h 10394676"/>
              <a:gd name="connsiteX144" fmla="*/ 9177379 w 10375356"/>
              <a:gd name="connsiteY144" fmla="*/ 7615645 h 10394676"/>
              <a:gd name="connsiteX145" fmla="*/ 9177379 w 10375356"/>
              <a:gd name="connsiteY145" fmla="*/ 7717555 h 10394676"/>
              <a:gd name="connsiteX146" fmla="*/ 8666557 w 10375356"/>
              <a:gd name="connsiteY146" fmla="*/ 7717555 h 10394676"/>
              <a:gd name="connsiteX147" fmla="*/ 2322721 w 10375356"/>
              <a:gd name="connsiteY147" fmla="*/ 7503545 h 10394676"/>
              <a:gd name="connsiteX148" fmla="*/ 2159665 w 10375356"/>
              <a:gd name="connsiteY148" fmla="*/ 7666599 h 10394676"/>
              <a:gd name="connsiteX149" fmla="*/ 2322721 w 10375356"/>
              <a:gd name="connsiteY149" fmla="*/ 7829655 h 10394676"/>
              <a:gd name="connsiteX150" fmla="*/ 2485776 w 10375356"/>
              <a:gd name="connsiteY150" fmla="*/ 7666599 h 10394676"/>
              <a:gd name="connsiteX151" fmla="*/ 2322721 w 10375356"/>
              <a:gd name="connsiteY151" fmla="*/ 7503545 h 10394676"/>
              <a:gd name="connsiteX152" fmla="*/ 8046180 w 10375356"/>
              <a:gd name="connsiteY152" fmla="*/ 7410553 h 10394676"/>
              <a:gd name="connsiteX153" fmla="*/ 8148089 w 10375356"/>
              <a:gd name="connsiteY153" fmla="*/ 7410553 h 10394676"/>
              <a:gd name="connsiteX154" fmla="*/ 8148089 w 10375356"/>
              <a:gd name="connsiteY154" fmla="*/ 7921375 h 10394676"/>
              <a:gd name="connsiteX155" fmla="*/ 8046180 w 10375356"/>
              <a:gd name="connsiteY155" fmla="*/ 7921375 h 10394676"/>
              <a:gd name="connsiteX156" fmla="*/ 1447573 w 10375356"/>
              <a:gd name="connsiteY156" fmla="*/ 7410553 h 10394676"/>
              <a:gd name="connsiteX157" fmla="*/ 1549483 w 10375356"/>
              <a:gd name="connsiteY157" fmla="*/ 7410553 h 10394676"/>
              <a:gd name="connsiteX158" fmla="*/ 1549483 w 10375356"/>
              <a:gd name="connsiteY158" fmla="*/ 7921375 h 10394676"/>
              <a:gd name="connsiteX159" fmla="*/ 1447573 w 10375356"/>
              <a:gd name="connsiteY159" fmla="*/ 7921375 h 10394676"/>
              <a:gd name="connsiteX160" fmla="*/ 2322721 w 10375356"/>
              <a:gd name="connsiteY160" fmla="*/ 7401633 h 10394676"/>
              <a:gd name="connsiteX161" fmla="*/ 2587686 w 10375356"/>
              <a:gd name="connsiteY161" fmla="*/ 7666599 h 10394676"/>
              <a:gd name="connsiteX162" fmla="*/ 2322721 w 10375356"/>
              <a:gd name="connsiteY162" fmla="*/ 7931565 h 10394676"/>
              <a:gd name="connsiteX163" fmla="*/ 2057755 w 10375356"/>
              <a:gd name="connsiteY163" fmla="*/ 7666599 h 10394676"/>
              <a:gd name="connsiteX164" fmla="*/ 2322721 w 10375356"/>
              <a:gd name="connsiteY164" fmla="*/ 7401633 h 10394676"/>
              <a:gd name="connsiteX165" fmla="*/ 674333 w 10375356"/>
              <a:gd name="connsiteY165" fmla="*/ 7401633 h 10394676"/>
              <a:gd name="connsiteX166" fmla="*/ 939299 w 10375356"/>
              <a:gd name="connsiteY166" fmla="*/ 7666599 h 10394676"/>
              <a:gd name="connsiteX167" fmla="*/ 777537 w 10375356"/>
              <a:gd name="connsiteY167" fmla="*/ 7910765 h 10394676"/>
              <a:gd name="connsiteX168" fmla="*/ 769452 w 10375356"/>
              <a:gd name="connsiteY168" fmla="*/ 7913271 h 10394676"/>
              <a:gd name="connsiteX169" fmla="*/ 713980 w 10375356"/>
              <a:gd name="connsiteY169" fmla="*/ 7821961 h 10394676"/>
              <a:gd name="connsiteX170" fmla="*/ 739241 w 10375356"/>
              <a:gd name="connsiteY170" fmla="*/ 7816897 h 10394676"/>
              <a:gd name="connsiteX171" fmla="*/ 838662 w 10375356"/>
              <a:gd name="connsiteY171" fmla="*/ 7666599 h 10394676"/>
              <a:gd name="connsiteX172" fmla="*/ 675607 w 10375356"/>
              <a:gd name="connsiteY172" fmla="*/ 7503545 h 10394676"/>
              <a:gd name="connsiteX173" fmla="*/ 611973 w 10375356"/>
              <a:gd name="connsiteY173" fmla="*/ 7516304 h 10394676"/>
              <a:gd name="connsiteX174" fmla="*/ 564501 w 10375356"/>
              <a:gd name="connsiteY174" fmla="*/ 7548238 h 10394676"/>
              <a:gd name="connsiteX175" fmla="*/ 518632 w 10375356"/>
              <a:gd name="connsiteY175" fmla="*/ 7453019 h 10394676"/>
              <a:gd name="connsiteX176" fmla="*/ 526119 w 10375356"/>
              <a:gd name="connsiteY176" fmla="*/ 7446844 h 10394676"/>
              <a:gd name="connsiteX177" fmla="*/ 674333 w 10375356"/>
              <a:gd name="connsiteY177" fmla="*/ 7401633 h 10394676"/>
              <a:gd name="connsiteX178" fmla="*/ 8148089 w 10375356"/>
              <a:gd name="connsiteY178" fmla="*/ 7094869 h 10394676"/>
              <a:gd name="connsiteX179" fmla="*/ 8148089 w 10375356"/>
              <a:gd name="connsiteY179" fmla="*/ 7097179 h 10394676"/>
              <a:gd name="connsiteX180" fmla="*/ 8146686 w 10375356"/>
              <a:gd name="connsiteY180" fmla="*/ 7097179 h 10394676"/>
              <a:gd name="connsiteX181" fmla="*/ 8665281 w 10375356"/>
              <a:gd name="connsiteY181" fmla="*/ 6791449 h 10394676"/>
              <a:gd name="connsiteX182" fmla="*/ 9176104 w 10375356"/>
              <a:gd name="connsiteY182" fmla="*/ 6791449 h 10394676"/>
              <a:gd name="connsiteX183" fmla="*/ 9176104 w 10375356"/>
              <a:gd name="connsiteY183" fmla="*/ 6893357 h 10394676"/>
              <a:gd name="connsiteX184" fmla="*/ 8665281 w 10375356"/>
              <a:gd name="connsiteY184" fmla="*/ 6893357 h 10394676"/>
              <a:gd name="connsiteX185" fmla="*/ 2066681 w 10375356"/>
              <a:gd name="connsiteY185" fmla="*/ 6791449 h 10394676"/>
              <a:gd name="connsiteX186" fmla="*/ 2098040 w 10375356"/>
              <a:gd name="connsiteY186" fmla="*/ 6791449 h 10394676"/>
              <a:gd name="connsiteX187" fmla="*/ 2133958 w 10375356"/>
              <a:gd name="connsiteY187" fmla="*/ 6866010 h 10394676"/>
              <a:gd name="connsiteX188" fmla="*/ 2150572 w 10375356"/>
              <a:gd name="connsiteY188" fmla="*/ 6893357 h 10394676"/>
              <a:gd name="connsiteX189" fmla="*/ 2066681 w 10375356"/>
              <a:gd name="connsiteY189" fmla="*/ 6893357 h 10394676"/>
              <a:gd name="connsiteX190" fmla="*/ 419562 w 10375356"/>
              <a:gd name="connsiteY190" fmla="*/ 6791449 h 10394676"/>
              <a:gd name="connsiteX191" fmla="*/ 930385 w 10375356"/>
              <a:gd name="connsiteY191" fmla="*/ 6791449 h 10394676"/>
              <a:gd name="connsiteX192" fmla="*/ 930385 w 10375356"/>
              <a:gd name="connsiteY192" fmla="*/ 6893357 h 10394676"/>
              <a:gd name="connsiteX193" fmla="*/ 419562 w 10375356"/>
              <a:gd name="connsiteY193" fmla="*/ 6893357 h 10394676"/>
              <a:gd name="connsiteX194" fmla="*/ 9745526 w 10375356"/>
              <a:gd name="connsiteY194" fmla="*/ 6679349 h 10394676"/>
              <a:gd name="connsiteX195" fmla="*/ 9582469 w 10375356"/>
              <a:gd name="connsiteY195" fmla="*/ 6842405 h 10394676"/>
              <a:gd name="connsiteX196" fmla="*/ 9745526 w 10375356"/>
              <a:gd name="connsiteY196" fmla="*/ 7005461 h 10394676"/>
              <a:gd name="connsiteX197" fmla="*/ 9908582 w 10375356"/>
              <a:gd name="connsiteY197" fmla="*/ 6842405 h 10394676"/>
              <a:gd name="connsiteX198" fmla="*/ 9745526 w 10375356"/>
              <a:gd name="connsiteY198" fmla="*/ 6679349 h 10394676"/>
              <a:gd name="connsiteX199" fmla="*/ 1498533 w 10375356"/>
              <a:gd name="connsiteY199" fmla="*/ 6679349 h 10394676"/>
              <a:gd name="connsiteX200" fmla="*/ 1335477 w 10375356"/>
              <a:gd name="connsiteY200" fmla="*/ 6842405 h 10394676"/>
              <a:gd name="connsiteX201" fmla="*/ 1498533 w 10375356"/>
              <a:gd name="connsiteY201" fmla="*/ 7005461 h 10394676"/>
              <a:gd name="connsiteX202" fmla="*/ 1661588 w 10375356"/>
              <a:gd name="connsiteY202" fmla="*/ 6842405 h 10394676"/>
              <a:gd name="connsiteX203" fmla="*/ 1498533 w 10375356"/>
              <a:gd name="connsiteY203" fmla="*/ 6679349 h 10394676"/>
              <a:gd name="connsiteX204" fmla="*/ 9744252 w 10375356"/>
              <a:gd name="connsiteY204" fmla="*/ 6577439 h 10394676"/>
              <a:gd name="connsiteX205" fmla="*/ 10009217 w 10375356"/>
              <a:gd name="connsiteY205" fmla="*/ 6842405 h 10394676"/>
              <a:gd name="connsiteX206" fmla="*/ 9744252 w 10375356"/>
              <a:gd name="connsiteY206" fmla="*/ 7107369 h 10394676"/>
              <a:gd name="connsiteX207" fmla="*/ 9479286 w 10375356"/>
              <a:gd name="connsiteY207" fmla="*/ 6842405 h 10394676"/>
              <a:gd name="connsiteX208" fmla="*/ 9744252 w 10375356"/>
              <a:gd name="connsiteY208" fmla="*/ 6577439 h 10394676"/>
              <a:gd name="connsiteX209" fmla="*/ 1499807 w 10375356"/>
              <a:gd name="connsiteY209" fmla="*/ 6577439 h 10394676"/>
              <a:gd name="connsiteX210" fmla="*/ 1764771 w 10375356"/>
              <a:gd name="connsiteY210" fmla="*/ 6842405 h 10394676"/>
              <a:gd name="connsiteX211" fmla="*/ 1499807 w 10375356"/>
              <a:gd name="connsiteY211" fmla="*/ 7107369 h 10394676"/>
              <a:gd name="connsiteX212" fmla="*/ 1234841 w 10375356"/>
              <a:gd name="connsiteY212" fmla="*/ 6842405 h 10394676"/>
              <a:gd name="connsiteX213" fmla="*/ 1499807 w 10375356"/>
              <a:gd name="connsiteY213" fmla="*/ 6577439 h 10394676"/>
              <a:gd name="connsiteX214" fmla="*/ 8921331 w 10375356"/>
              <a:gd name="connsiteY214" fmla="*/ 5855153 h 10394676"/>
              <a:gd name="connsiteX215" fmla="*/ 8758274 w 10375356"/>
              <a:gd name="connsiteY215" fmla="*/ 6018209 h 10394676"/>
              <a:gd name="connsiteX216" fmla="*/ 8921331 w 10375356"/>
              <a:gd name="connsiteY216" fmla="*/ 6181265 h 10394676"/>
              <a:gd name="connsiteX217" fmla="*/ 9084385 w 10375356"/>
              <a:gd name="connsiteY217" fmla="*/ 6018209 h 10394676"/>
              <a:gd name="connsiteX218" fmla="*/ 8921331 w 10375356"/>
              <a:gd name="connsiteY218" fmla="*/ 5855153 h 10394676"/>
              <a:gd name="connsiteX219" fmla="*/ 674337 w 10375356"/>
              <a:gd name="connsiteY219" fmla="*/ 5855153 h 10394676"/>
              <a:gd name="connsiteX220" fmla="*/ 511282 w 10375356"/>
              <a:gd name="connsiteY220" fmla="*/ 6018209 h 10394676"/>
              <a:gd name="connsiteX221" fmla="*/ 674337 w 10375356"/>
              <a:gd name="connsiteY221" fmla="*/ 6181265 h 10394676"/>
              <a:gd name="connsiteX222" fmla="*/ 837393 w 10375356"/>
              <a:gd name="connsiteY222" fmla="*/ 6018209 h 10394676"/>
              <a:gd name="connsiteX223" fmla="*/ 674337 w 10375356"/>
              <a:gd name="connsiteY223" fmla="*/ 5855153 h 10394676"/>
              <a:gd name="connsiteX224" fmla="*/ 10375356 w 10375356"/>
              <a:gd name="connsiteY224" fmla="*/ 5854333 h 10394676"/>
              <a:gd name="connsiteX225" fmla="*/ 10334572 w 10375356"/>
              <a:gd name="connsiteY225" fmla="*/ 6121561 h 10394676"/>
              <a:gd name="connsiteX226" fmla="*/ 10334472 w 10375356"/>
              <a:gd name="connsiteY226" fmla="*/ 6121413 h 10394676"/>
              <a:gd name="connsiteX227" fmla="*/ 10313672 w 10375356"/>
              <a:gd name="connsiteY227" fmla="*/ 6018209 h 10394676"/>
              <a:gd name="connsiteX228" fmla="*/ 10334472 w 10375356"/>
              <a:gd name="connsiteY228" fmla="*/ 5915005 h 10394676"/>
              <a:gd name="connsiteX229" fmla="*/ 9694571 w 10375356"/>
              <a:gd name="connsiteY229" fmla="*/ 5763433 h 10394676"/>
              <a:gd name="connsiteX230" fmla="*/ 9796481 w 10375356"/>
              <a:gd name="connsiteY230" fmla="*/ 5763433 h 10394676"/>
              <a:gd name="connsiteX231" fmla="*/ 9796481 w 10375356"/>
              <a:gd name="connsiteY231" fmla="*/ 6274257 h 10394676"/>
              <a:gd name="connsiteX232" fmla="*/ 9694571 w 10375356"/>
              <a:gd name="connsiteY232" fmla="*/ 6274257 h 10394676"/>
              <a:gd name="connsiteX233" fmla="*/ 1447575 w 10375356"/>
              <a:gd name="connsiteY233" fmla="*/ 5763433 h 10394676"/>
              <a:gd name="connsiteX234" fmla="*/ 1549485 w 10375356"/>
              <a:gd name="connsiteY234" fmla="*/ 5763433 h 10394676"/>
              <a:gd name="connsiteX235" fmla="*/ 1549485 w 10375356"/>
              <a:gd name="connsiteY235" fmla="*/ 6274257 h 10394676"/>
              <a:gd name="connsiteX236" fmla="*/ 1447575 w 10375356"/>
              <a:gd name="connsiteY236" fmla="*/ 6274257 h 10394676"/>
              <a:gd name="connsiteX237" fmla="*/ 8922604 w 10375356"/>
              <a:gd name="connsiteY237" fmla="*/ 5753243 h 10394676"/>
              <a:gd name="connsiteX238" fmla="*/ 9187569 w 10375356"/>
              <a:gd name="connsiteY238" fmla="*/ 6018209 h 10394676"/>
              <a:gd name="connsiteX239" fmla="*/ 8922604 w 10375356"/>
              <a:gd name="connsiteY239" fmla="*/ 6283173 h 10394676"/>
              <a:gd name="connsiteX240" fmla="*/ 8657638 w 10375356"/>
              <a:gd name="connsiteY240" fmla="*/ 6018209 h 10394676"/>
              <a:gd name="connsiteX241" fmla="*/ 8922604 w 10375356"/>
              <a:gd name="connsiteY241" fmla="*/ 5753243 h 10394676"/>
              <a:gd name="connsiteX242" fmla="*/ 675610 w 10375356"/>
              <a:gd name="connsiteY242" fmla="*/ 5753243 h 10394676"/>
              <a:gd name="connsiteX243" fmla="*/ 940577 w 10375356"/>
              <a:gd name="connsiteY243" fmla="*/ 6018209 h 10394676"/>
              <a:gd name="connsiteX244" fmla="*/ 675610 w 10375356"/>
              <a:gd name="connsiteY244" fmla="*/ 6283173 h 10394676"/>
              <a:gd name="connsiteX245" fmla="*/ 410646 w 10375356"/>
              <a:gd name="connsiteY245" fmla="*/ 6018209 h 10394676"/>
              <a:gd name="connsiteX246" fmla="*/ 675610 w 10375356"/>
              <a:gd name="connsiteY246" fmla="*/ 5753243 h 10394676"/>
              <a:gd name="connsiteX247" fmla="*/ 9489477 w 10375356"/>
              <a:gd name="connsiteY247" fmla="*/ 5143057 h 10394676"/>
              <a:gd name="connsiteX248" fmla="*/ 10000300 w 10375356"/>
              <a:gd name="connsiteY248" fmla="*/ 5143057 h 10394676"/>
              <a:gd name="connsiteX249" fmla="*/ 10000300 w 10375356"/>
              <a:gd name="connsiteY249" fmla="*/ 5244969 h 10394676"/>
              <a:gd name="connsiteX250" fmla="*/ 9489477 w 10375356"/>
              <a:gd name="connsiteY250" fmla="*/ 5244969 h 10394676"/>
              <a:gd name="connsiteX251" fmla="*/ 8706634 w 10375356"/>
              <a:gd name="connsiteY251" fmla="*/ 5143057 h 10394676"/>
              <a:gd name="connsiteX252" fmla="*/ 9176104 w 10375356"/>
              <a:gd name="connsiteY252" fmla="*/ 5143057 h 10394676"/>
              <a:gd name="connsiteX253" fmla="*/ 9176104 w 10375356"/>
              <a:gd name="connsiteY253" fmla="*/ 5244969 h 10394676"/>
              <a:gd name="connsiteX254" fmla="*/ 8707060 w 10375356"/>
              <a:gd name="connsiteY254" fmla="*/ 5244969 h 10394676"/>
              <a:gd name="connsiteX255" fmla="*/ 8709420 w 10375356"/>
              <a:gd name="connsiteY255" fmla="*/ 5198237 h 10394676"/>
              <a:gd name="connsiteX256" fmla="*/ 1242485 w 10375356"/>
              <a:gd name="connsiteY256" fmla="*/ 5143057 h 10394676"/>
              <a:gd name="connsiteX257" fmla="*/ 1714449 w 10375356"/>
              <a:gd name="connsiteY257" fmla="*/ 5143057 h 10394676"/>
              <a:gd name="connsiteX258" fmla="*/ 1711662 w 10375356"/>
              <a:gd name="connsiteY258" fmla="*/ 5198237 h 10394676"/>
              <a:gd name="connsiteX259" fmla="*/ 1714022 w 10375356"/>
              <a:gd name="connsiteY259" fmla="*/ 5244969 h 10394676"/>
              <a:gd name="connsiteX260" fmla="*/ 1242485 w 10375356"/>
              <a:gd name="connsiteY260" fmla="*/ 5244969 h 10394676"/>
              <a:gd name="connsiteX261" fmla="*/ 2787 w 10375356"/>
              <a:gd name="connsiteY261" fmla="*/ 5143057 h 10394676"/>
              <a:gd name="connsiteX262" fmla="*/ 97302 w 10375356"/>
              <a:gd name="connsiteY262" fmla="*/ 5143057 h 10394676"/>
              <a:gd name="connsiteX263" fmla="*/ 97302 w 10375356"/>
              <a:gd name="connsiteY263" fmla="*/ 5244969 h 10394676"/>
              <a:gd name="connsiteX264" fmla="*/ 2360 w 10375356"/>
              <a:gd name="connsiteY264" fmla="*/ 5244969 h 10394676"/>
              <a:gd name="connsiteX265" fmla="*/ 0 w 10375356"/>
              <a:gd name="connsiteY265" fmla="*/ 5198237 h 10394676"/>
              <a:gd name="connsiteX266" fmla="*/ 623389 w 10375356"/>
              <a:gd name="connsiteY266" fmla="*/ 4939239 h 10394676"/>
              <a:gd name="connsiteX267" fmla="*/ 725299 w 10375356"/>
              <a:gd name="connsiteY267" fmla="*/ 4939239 h 10394676"/>
              <a:gd name="connsiteX268" fmla="*/ 725299 w 10375356"/>
              <a:gd name="connsiteY268" fmla="*/ 5450061 h 10394676"/>
              <a:gd name="connsiteX269" fmla="*/ 623389 w 10375356"/>
              <a:gd name="connsiteY269" fmla="*/ 5450061 h 10394676"/>
              <a:gd name="connsiteX270" fmla="*/ 86723 w 10375356"/>
              <a:gd name="connsiteY270" fmla="*/ 4273524 h 10394676"/>
              <a:gd name="connsiteX271" fmla="*/ 106218 w 10375356"/>
              <a:gd name="connsiteY271" fmla="*/ 4371093 h 10394676"/>
              <a:gd name="connsiteX272" fmla="*/ 85418 w 10375356"/>
              <a:gd name="connsiteY272" fmla="*/ 4474296 h 10394676"/>
              <a:gd name="connsiteX273" fmla="*/ 47492 w 10375356"/>
              <a:gd name="connsiteY273" fmla="*/ 4530579 h 10394676"/>
              <a:gd name="connsiteX274" fmla="*/ 9745526 w 10375356"/>
              <a:gd name="connsiteY274" fmla="*/ 4208037 h 10394676"/>
              <a:gd name="connsiteX275" fmla="*/ 9582469 w 10375356"/>
              <a:gd name="connsiteY275" fmla="*/ 4371093 h 10394676"/>
              <a:gd name="connsiteX276" fmla="*/ 9745526 w 10375356"/>
              <a:gd name="connsiteY276" fmla="*/ 4534147 h 10394676"/>
              <a:gd name="connsiteX277" fmla="*/ 9908582 w 10375356"/>
              <a:gd name="connsiteY277" fmla="*/ 4371093 h 10394676"/>
              <a:gd name="connsiteX278" fmla="*/ 9745526 w 10375356"/>
              <a:gd name="connsiteY278" fmla="*/ 4208037 h 10394676"/>
              <a:gd name="connsiteX279" fmla="*/ 1498539 w 10375356"/>
              <a:gd name="connsiteY279" fmla="*/ 4208037 h 10394676"/>
              <a:gd name="connsiteX280" fmla="*/ 1335482 w 10375356"/>
              <a:gd name="connsiteY280" fmla="*/ 4371093 h 10394676"/>
              <a:gd name="connsiteX281" fmla="*/ 1498539 w 10375356"/>
              <a:gd name="connsiteY281" fmla="*/ 4534147 h 10394676"/>
              <a:gd name="connsiteX282" fmla="*/ 1661593 w 10375356"/>
              <a:gd name="connsiteY282" fmla="*/ 4371093 h 10394676"/>
              <a:gd name="connsiteX283" fmla="*/ 1498539 w 10375356"/>
              <a:gd name="connsiteY283" fmla="*/ 4208037 h 10394676"/>
              <a:gd name="connsiteX284" fmla="*/ 8870376 w 10375356"/>
              <a:gd name="connsiteY284" fmla="*/ 4115043 h 10394676"/>
              <a:gd name="connsiteX285" fmla="*/ 8972285 w 10375356"/>
              <a:gd name="connsiteY285" fmla="*/ 4115043 h 10394676"/>
              <a:gd name="connsiteX286" fmla="*/ 8972285 w 10375356"/>
              <a:gd name="connsiteY286" fmla="*/ 4625865 h 10394676"/>
              <a:gd name="connsiteX287" fmla="*/ 8870376 w 10375356"/>
              <a:gd name="connsiteY287" fmla="*/ 4625865 h 10394676"/>
              <a:gd name="connsiteX288" fmla="*/ 623387 w 10375356"/>
              <a:gd name="connsiteY288" fmla="*/ 4115043 h 10394676"/>
              <a:gd name="connsiteX289" fmla="*/ 725297 w 10375356"/>
              <a:gd name="connsiteY289" fmla="*/ 4115043 h 10394676"/>
              <a:gd name="connsiteX290" fmla="*/ 725297 w 10375356"/>
              <a:gd name="connsiteY290" fmla="*/ 4625865 h 10394676"/>
              <a:gd name="connsiteX291" fmla="*/ 623387 w 10375356"/>
              <a:gd name="connsiteY291" fmla="*/ 4625865 h 10394676"/>
              <a:gd name="connsiteX292" fmla="*/ 9744252 w 10375356"/>
              <a:gd name="connsiteY292" fmla="*/ 4106125 h 10394676"/>
              <a:gd name="connsiteX293" fmla="*/ 10009217 w 10375356"/>
              <a:gd name="connsiteY293" fmla="*/ 4371093 h 10394676"/>
              <a:gd name="connsiteX294" fmla="*/ 9744252 w 10375356"/>
              <a:gd name="connsiteY294" fmla="*/ 4636057 h 10394676"/>
              <a:gd name="connsiteX295" fmla="*/ 9479286 w 10375356"/>
              <a:gd name="connsiteY295" fmla="*/ 4371093 h 10394676"/>
              <a:gd name="connsiteX296" fmla="*/ 9744252 w 10375356"/>
              <a:gd name="connsiteY296" fmla="*/ 4106125 h 10394676"/>
              <a:gd name="connsiteX297" fmla="*/ 1499812 w 10375356"/>
              <a:gd name="connsiteY297" fmla="*/ 4106125 h 10394676"/>
              <a:gd name="connsiteX298" fmla="*/ 1764778 w 10375356"/>
              <a:gd name="connsiteY298" fmla="*/ 4371093 h 10394676"/>
              <a:gd name="connsiteX299" fmla="*/ 1499812 w 10375356"/>
              <a:gd name="connsiteY299" fmla="*/ 4636057 h 10394676"/>
              <a:gd name="connsiteX300" fmla="*/ 1234846 w 10375356"/>
              <a:gd name="connsiteY300" fmla="*/ 4371093 h 10394676"/>
              <a:gd name="connsiteX301" fmla="*/ 1499812 w 10375356"/>
              <a:gd name="connsiteY301" fmla="*/ 4106125 h 10394676"/>
              <a:gd name="connsiteX302" fmla="*/ 9489477 w 10375356"/>
              <a:gd name="connsiteY302" fmla="*/ 3495941 h 10394676"/>
              <a:gd name="connsiteX303" fmla="*/ 10000300 w 10375356"/>
              <a:gd name="connsiteY303" fmla="*/ 3495941 h 10394676"/>
              <a:gd name="connsiteX304" fmla="*/ 10000300 w 10375356"/>
              <a:gd name="connsiteY304" fmla="*/ 3597851 h 10394676"/>
              <a:gd name="connsiteX305" fmla="*/ 9489477 w 10375356"/>
              <a:gd name="connsiteY305" fmla="*/ 3597851 h 10394676"/>
              <a:gd name="connsiteX306" fmla="*/ 2066685 w 10375356"/>
              <a:gd name="connsiteY306" fmla="*/ 3495941 h 10394676"/>
              <a:gd name="connsiteX307" fmla="*/ 2154931 w 10375356"/>
              <a:gd name="connsiteY307" fmla="*/ 3495941 h 10394676"/>
              <a:gd name="connsiteX308" fmla="*/ 2133958 w 10375356"/>
              <a:gd name="connsiteY308" fmla="*/ 3530464 h 10394676"/>
              <a:gd name="connsiteX309" fmla="*/ 2101496 w 10375356"/>
              <a:gd name="connsiteY309" fmla="*/ 3597851 h 10394676"/>
              <a:gd name="connsiteX310" fmla="*/ 2066685 w 10375356"/>
              <a:gd name="connsiteY310" fmla="*/ 3597851 h 10394676"/>
              <a:gd name="connsiteX311" fmla="*/ 674343 w 10375356"/>
              <a:gd name="connsiteY311" fmla="*/ 3383841 h 10394676"/>
              <a:gd name="connsiteX312" fmla="*/ 511289 w 10375356"/>
              <a:gd name="connsiteY312" fmla="*/ 3546897 h 10394676"/>
              <a:gd name="connsiteX313" fmla="*/ 674343 w 10375356"/>
              <a:gd name="connsiteY313" fmla="*/ 3709953 h 10394676"/>
              <a:gd name="connsiteX314" fmla="*/ 837399 w 10375356"/>
              <a:gd name="connsiteY314" fmla="*/ 3546897 h 10394676"/>
              <a:gd name="connsiteX315" fmla="*/ 674343 w 10375356"/>
              <a:gd name="connsiteY315" fmla="*/ 3383841 h 10394676"/>
              <a:gd name="connsiteX316" fmla="*/ 8870376 w 10375356"/>
              <a:gd name="connsiteY316" fmla="*/ 3292121 h 10394676"/>
              <a:gd name="connsiteX317" fmla="*/ 8972285 w 10375356"/>
              <a:gd name="connsiteY317" fmla="*/ 3292121 h 10394676"/>
              <a:gd name="connsiteX318" fmla="*/ 8972285 w 10375356"/>
              <a:gd name="connsiteY318" fmla="*/ 3802945 h 10394676"/>
              <a:gd name="connsiteX319" fmla="*/ 8870376 w 10375356"/>
              <a:gd name="connsiteY319" fmla="*/ 3802945 h 10394676"/>
              <a:gd name="connsiteX320" fmla="*/ 8142327 w 10375356"/>
              <a:gd name="connsiteY320" fmla="*/ 3292121 h 10394676"/>
              <a:gd name="connsiteX321" fmla="*/ 8148089 w 10375356"/>
              <a:gd name="connsiteY321" fmla="*/ 3292121 h 10394676"/>
              <a:gd name="connsiteX322" fmla="*/ 8148089 w 10375356"/>
              <a:gd name="connsiteY322" fmla="*/ 3301606 h 10394676"/>
              <a:gd name="connsiteX323" fmla="*/ 1447583 w 10375356"/>
              <a:gd name="connsiteY323" fmla="*/ 3292121 h 10394676"/>
              <a:gd name="connsiteX324" fmla="*/ 1549493 w 10375356"/>
              <a:gd name="connsiteY324" fmla="*/ 3292121 h 10394676"/>
              <a:gd name="connsiteX325" fmla="*/ 1549493 w 10375356"/>
              <a:gd name="connsiteY325" fmla="*/ 3802945 h 10394676"/>
              <a:gd name="connsiteX326" fmla="*/ 1447583 w 10375356"/>
              <a:gd name="connsiteY326" fmla="*/ 3802945 h 10394676"/>
              <a:gd name="connsiteX327" fmla="*/ 675617 w 10375356"/>
              <a:gd name="connsiteY327" fmla="*/ 3281931 h 10394676"/>
              <a:gd name="connsiteX328" fmla="*/ 940583 w 10375356"/>
              <a:gd name="connsiteY328" fmla="*/ 3546897 h 10394676"/>
              <a:gd name="connsiteX329" fmla="*/ 675617 w 10375356"/>
              <a:gd name="connsiteY329" fmla="*/ 3811861 h 10394676"/>
              <a:gd name="connsiteX330" fmla="*/ 410652 w 10375356"/>
              <a:gd name="connsiteY330" fmla="*/ 3546897 h 10394676"/>
              <a:gd name="connsiteX331" fmla="*/ 675617 w 10375356"/>
              <a:gd name="connsiteY331" fmla="*/ 3281931 h 10394676"/>
              <a:gd name="connsiteX332" fmla="*/ 1242482 w 10375356"/>
              <a:gd name="connsiteY332" fmla="*/ 2671745 h 10394676"/>
              <a:gd name="connsiteX333" fmla="*/ 1753305 w 10375356"/>
              <a:gd name="connsiteY333" fmla="*/ 2671745 h 10394676"/>
              <a:gd name="connsiteX334" fmla="*/ 1753305 w 10375356"/>
              <a:gd name="connsiteY334" fmla="*/ 2773657 h 10394676"/>
              <a:gd name="connsiteX335" fmla="*/ 1242482 w 10375356"/>
              <a:gd name="connsiteY335" fmla="*/ 2773657 h 10394676"/>
              <a:gd name="connsiteX336" fmla="*/ 8921331 w 10375356"/>
              <a:gd name="connsiteY336" fmla="*/ 2560919 h 10394676"/>
              <a:gd name="connsiteX337" fmla="*/ 8758275 w 10375356"/>
              <a:gd name="connsiteY337" fmla="*/ 2723975 h 10394676"/>
              <a:gd name="connsiteX338" fmla="*/ 8921331 w 10375356"/>
              <a:gd name="connsiteY338" fmla="*/ 2887029 h 10394676"/>
              <a:gd name="connsiteX339" fmla="*/ 9084386 w 10375356"/>
              <a:gd name="connsiteY339" fmla="*/ 2723975 h 10394676"/>
              <a:gd name="connsiteX340" fmla="*/ 8921331 w 10375356"/>
              <a:gd name="connsiteY340" fmla="*/ 2560919 h 10394676"/>
              <a:gd name="connsiteX341" fmla="*/ 2322726 w 10375356"/>
              <a:gd name="connsiteY341" fmla="*/ 2560919 h 10394676"/>
              <a:gd name="connsiteX342" fmla="*/ 2159671 w 10375356"/>
              <a:gd name="connsiteY342" fmla="*/ 2723975 h 10394676"/>
              <a:gd name="connsiteX343" fmla="*/ 2322726 w 10375356"/>
              <a:gd name="connsiteY343" fmla="*/ 2887029 h 10394676"/>
              <a:gd name="connsiteX344" fmla="*/ 2485782 w 10375356"/>
              <a:gd name="connsiteY344" fmla="*/ 2723975 h 10394676"/>
              <a:gd name="connsiteX345" fmla="*/ 2322726 w 10375356"/>
              <a:gd name="connsiteY345" fmla="*/ 2560919 h 10394676"/>
              <a:gd name="connsiteX346" fmla="*/ 9694571 w 10375356"/>
              <a:gd name="connsiteY346" fmla="*/ 2553886 h 10394676"/>
              <a:gd name="connsiteX347" fmla="*/ 9792198 w 10375356"/>
              <a:gd name="connsiteY347" fmla="*/ 2714584 h 10394676"/>
              <a:gd name="connsiteX348" fmla="*/ 9796481 w 10375356"/>
              <a:gd name="connsiteY348" fmla="*/ 2723476 h 10394676"/>
              <a:gd name="connsiteX349" fmla="*/ 9796481 w 10375356"/>
              <a:gd name="connsiteY349" fmla="*/ 2978749 h 10394676"/>
              <a:gd name="connsiteX350" fmla="*/ 9694571 w 10375356"/>
              <a:gd name="connsiteY350" fmla="*/ 2978749 h 10394676"/>
              <a:gd name="connsiteX351" fmla="*/ 772671 w 10375356"/>
              <a:gd name="connsiteY351" fmla="*/ 2477905 h 10394676"/>
              <a:gd name="connsiteX352" fmla="*/ 778813 w 10375356"/>
              <a:gd name="connsiteY352" fmla="*/ 2479809 h 10394676"/>
              <a:gd name="connsiteX353" fmla="*/ 940575 w 10375356"/>
              <a:gd name="connsiteY353" fmla="*/ 2723975 h 10394676"/>
              <a:gd name="connsiteX354" fmla="*/ 675608 w 10375356"/>
              <a:gd name="connsiteY354" fmla="*/ 2988941 h 10394676"/>
              <a:gd name="connsiteX355" fmla="*/ 527394 w 10375356"/>
              <a:gd name="connsiteY355" fmla="*/ 2942835 h 10394676"/>
              <a:gd name="connsiteX356" fmla="*/ 521341 w 10375356"/>
              <a:gd name="connsiteY356" fmla="*/ 2937832 h 10394676"/>
              <a:gd name="connsiteX357" fmla="*/ 566336 w 10375356"/>
              <a:gd name="connsiteY357" fmla="*/ 2844427 h 10394676"/>
              <a:gd name="connsiteX358" fmla="*/ 610701 w 10375356"/>
              <a:gd name="connsiteY358" fmla="*/ 2874271 h 10394676"/>
              <a:gd name="connsiteX359" fmla="*/ 674334 w 10375356"/>
              <a:gd name="connsiteY359" fmla="*/ 2887029 h 10394676"/>
              <a:gd name="connsiteX360" fmla="*/ 837390 w 10375356"/>
              <a:gd name="connsiteY360" fmla="*/ 2723975 h 10394676"/>
              <a:gd name="connsiteX361" fmla="*/ 737968 w 10375356"/>
              <a:gd name="connsiteY361" fmla="*/ 2573678 h 10394676"/>
              <a:gd name="connsiteX362" fmla="*/ 717037 w 10375356"/>
              <a:gd name="connsiteY362" fmla="*/ 2569481 h 10394676"/>
              <a:gd name="connsiteX363" fmla="*/ 8046180 w 10375356"/>
              <a:gd name="connsiteY363" fmla="*/ 2467925 h 10394676"/>
              <a:gd name="connsiteX364" fmla="*/ 8148089 w 10375356"/>
              <a:gd name="connsiteY364" fmla="*/ 2467925 h 10394676"/>
              <a:gd name="connsiteX365" fmla="*/ 8148089 w 10375356"/>
              <a:gd name="connsiteY365" fmla="*/ 2978749 h 10394676"/>
              <a:gd name="connsiteX366" fmla="*/ 8046180 w 10375356"/>
              <a:gd name="connsiteY366" fmla="*/ 2978749 h 10394676"/>
              <a:gd name="connsiteX367" fmla="*/ 8921331 w 10375356"/>
              <a:gd name="connsiteY367" fmla="*/ 2459009 h 10394676"/>
              <a:gd name="connsiteX368" fmla="*/ 9186296 w 10375356"/>
              <a:gd name="connsiteY368" fmla="*/ 2723975 h 10394676"/>
              <a:gd name="connsiteX369" fmla="*/ 8921331 w 10375356"/>
              <a:gd name="connsiteY369" fmla="*/ 2988941 h 10394676"/>
              <a:gd name="connsiteX370" fmla="*/ 8656365 w 10375356"/>
              <a:gd name="connsiteY370" fmla="*/ 2723975 h 10394676"/>
              <a:gd name="connsiteX371" fmla="*/ 8921331 w 10375356"/>
              <a:gd name="connsiteY371" fmla="*/ 2459009 h 10394676"/>
              <a:gd name="connsiteX372" fmla="*/ 2322726 w 10375356"/>
              <a:gd name="connsiteY372" fmla="*/ 2459009 h 10394676"/>
              <a:gd name="connsiteX373" fmla="*/ 2587692 w 10375356"/>
              <a:gd name="connsiteY373" fmla="*/ 2723975 h 10394676"/>
              <a:gd name="connsiteX374" fmla="*/ 2322726 w 10375356"/>
              <a:gd name="connsiteY374" fmla="*/ 2988941 h 10394676"/>
              <a:gd name="connsiteX375" fmla="*/ 2057761 w 10375356"/>
              <a:gd name="connsiteY375" fmla="*/ 2723975 h 10394676"/>
              <a:gd name="connsiteX376" fmla="*/ 2322726 w 10375356"/>
              <a:gd name="connsiteY376" fmla="*/ 2459009 h 10394676"/>
              <a:gd name="connsiteX377" fmla="*/ 7842360 w 10375356"/>
              <a:gd name="connsiteY377" fmla="*/ 1848825 h 10394676"/>
              <a:gd name="connsiteX378" fmla="*/ 8353182 w 10375356"/>
              <a:gd name="connsiteY378" fmla="*/ 1848825 h 10394676"/>
              <a:gd name="connsiteX379" fmla="*/ 8353182 w 10375356"/>
              <a:gd name="connsiteY379" fmla="*/ 1950733 h 10394676"/>
              <a:gd name="connsiteX380" fmla="*/ 7842360 w 10375356"/>
              <a:gd name="connsiteY380" fmla="*/ 1950733 h 10394676"/>
              <a:gd name="connsiteX381" fmla="*/ 6223404 w 10375356"/>
              <a:gd name="connsiteY381" fmla="*/ 1848825 h 10394676"/>
              <a:gd name="connsiteX382" fmla="*/ 6704792 w 10375356"/>
              <a:gd name="connsiteY382" fmla="*/ 1848825 h 10394676"/>
              <a:gd name="connsiteX383" fmla="*/ 6704792 w 10375356"/>
              <a:gd name="connsiteY383" fmla="*/ 1950733 h 10394676"/>
              <a:gd name="connsiteX384" fmla="*/ 6512646 w 10375356"/>
              <a:gd name="connsiteY384" fmla="*/ 1950733 h 10394676"/>
              <a:gd name="connsiteX385" fmla="*/ 6413573 w 10375356"/>
              <a:gd name="connsiteY385" fmla="*/ 1911670 h 10394676"/>
              <a:gd name="connsiteX386" fmla="*/ 6251001 w 10375356"/>
              <a:gd name="connsiteY386" fmla="*/ 1856662 h 10394676"/>
              <a:gd name="connsiteX387" fmla="*/ 2890884 w 10375356"/>
              <a:gd name="connsiteY387" fmla="*/ 1848825 h 10394676"/>
              <a:gd name="connsiteX388" fmla="*/ 3401707 w 10375356"/>
              <a:gd name="connsiteY388" fmla="*/ 1848825 h 10394676"/>
              <a:gd name="connsiteX389" fmla="*/ 3401707 w 10375356"/>
              <a:gd name="connsiteY389" fmla="*/ 1950733 h 10394676"/>
              <a:gd name="connsiteX390" fmla="*/ 2890884 w 10375356"/>
              <a:gd name="connsiteY390" fmla="*/ 1950733 h 10394676"/>
              <a:gd name="connsiteX391" fmla="*/ 1242493 w 10375356"/>
              <a:gd name="connsiteY391" fmla="*/ 1848825 h 10394676"/>
              <a:gd name="connsiteX392" fmla="*/ 1753316 w 10375356"/>
              <a:gd name="connsiteY392" fmla="*/ 1848825 h 10394676"/>
              <a:gd name="connsiteX393" fmla="*/ 1753316 w 10375356"/>
              <a:gd name="connsiteY393" fmla="*/ 1950733 h 10394676"/>
              <a:gd name="connsiteX394" fmla="*/ 1242493 w 10375356"/>
              <a:gd name="connsiteY394" fmla="*/ 1950733 h 10394676"/>
              <a:gd name="connsiteX395" fmla="*/ 8921331 w 10375356"/>
              <a:gd name="connsiteY395" fmla="*/ 1736725 h 10394676"/>
              <a:gd name="connsiteX396" fmla="*/ 8758275 w 10375356"/>
              <a:gd name="connsiteY396" fmla="*/ 1899781 h 10394676"/>
              <a:gd name="connsiteX397" fmla="*/ 8921331 w 10375356"/>
              <a:gd name="connsiteY397" fmla="*/ 2062835 h 10394676"/>
              <a:gd name="connsiteX398" fmla="*/ 9084386 w 10375356"/>
              <a:gd name="connsiteY398" fmla="*/ 1899781 h 10394676"/>
              <a:gd name="connsiteX399" fmla="*/ 8921331 w 10375356"/>
              <a:gd name="connsiteY399" fmla="*/ 1736725 h 10394676"/>
              <a:gd name="connsiteX400" fmla="*/ 7223258 w 10375356"/>
              <a:gd name="connsiteY400" fmla="*/ 1643731 h 10394676"/>
              <a:gd name="connsiteX401" fmla="*/ 7325168 w 10375356"/>
              <a:gd name="connsiteY401" fmla="*/ 1643731 h 10394676"/>
              <a:gd name="connsiteX402" fmla="*/ 7325168 w 10375356"/>
              <a:gd name="connsiteY402" fmla="*/ 2154553 h 10394676"/>
              <a:gd name="connsiteX403" fmla="*/ 7223258 w 10375356"/>
              <a:gd name="connsiteY403" fmla="*/ 2154553 h 10394676"/>
              <a:gd name="connsiteX404" fmla="*/ 2271782 w 10375356"/>
              <a:gd name="connsiteY404" fmla="*/ 1643731 h 10394676"/>
              <a:gd name="connsiteX405" fmla="*/ 2373691 w 10375356"/>
              <a:gd name="connsiteY405" fmla="*/ 1643731 h 10394676"/>
              <a:gd name="connsiteX406" fmla="*/ 2373691 w 10375356"/>
              <a:gd name="connsiteY406" fmla="*/ 2154553 h 10394676"/>
              <a:gd name="connsiteX407" fmla="*/ 2271782 w 10375356"/>
              <a:gd name="connsiteY407" fmla="*/ 2154553 h 10394676"/>
              <a:gd name="connsiteX408" fmla="*/ 8921331 w 10375356"/>
              <a:gd name="connsiteY408" fmla="*/ 1634813 h 10394676"/>
              <a:gd name="connsiteX409" fmla="*/ 9024534 w 10375356"/>
              <a:gd name="connsiteY409" fmla="*/ 1655614 h 10394676"/>
              <a:gd name="connsiteX410" fmla="*/ 9036119 w 10375356"/>
              <a:gd name="connsiteY410" fmla="*/ 1661896 h 10394676"/>
              <a:gd name="connsiteX411" fmla="*/ 9067478 w 10375356"/>
              <a:gd name="connsiteY411" fmla="*/ 1694788 h 10394676"/>
              <a:gd name="connsiteX412" fmla="*/ 9168482 w 10375356"/>
              <a:gd name="connsiteY412" fmla="*/ 1811390 h 10394676"/>
              <a:gd name="connsiteX413" fmla="*/ 9186296 w 10375356"/>
              <a:gd name="connsiteY413" fmla="*/ 1899781 h 10394676"/>
              <a:gd name="connsiteX414" fmla="*/ 8921331 w 10375356"/>
              <a:gd name="connsiteY414" fmla="*/ 2164745 h 10394676"/>
              <a:gd name="connsiteX415" fmla="*/ 8656365 w 10375356"/>
              <a:gd name="connsiteY415" fmla="*/ 1899781 h 10394676"/>
              <a:gd name="connsiteX416" fmla="*/ 8921331 w 10375356"/>
              <a:gd name="connsiteY416" fmla="*/ 1634813 h 10394676"/>
              <a:gd name="connsiteX417" fmla="*/ 3969851 w 10375356"/>
              <a:gd name="connsiteY417" fmla="*/ 1634813 h 10394676"/>
              <a:gd name="connsiteX418" fmla="*/ 4214017 w 10375356"/>
              <a:gd name="connsiteY418" fmla="*/ 1796577 h 10394676"/>
              <a:gd name="connsiteX419" fmla="*/ 4223093 w 10375356"/>
              <a:gd name="connsiteY419" fmla="*/ 1841608 h 10394676"/>
              <a:gd name="connsiteX420" fmla="*/ 4170081 w 10375356"/>
              <a:gd name="connsiteY420" fmla="*/ 1856662 h 10394676"/>
              <a:gd name="connsiteX421" fmla="*/ 4127174 w 10375356"/>
              <a:gd name="connsiteY421" fmla="*/ 1871180 h 10394676"/>
              <a:gd name="connsiteX422" fmla="*/ 4120150 w 10375356"/>
              <a:gd name="connsiteY422" fmla="*/ 1836147 h 10394676"/>
              <a:gd name="connsiteX423" fmla="*/ 3969851 w 10375356"/>
              <a:gd name="connsiteY423" fmla="*/ 1736725 h 10394676"/>
              <a:gd name="connsiteX424" fmla="*/ 3806796 w 10375356"/>
              <a:gd name="connsiteY424" fmla="*/ 1899781 h 10394676"/>
              <a:gd name="connsiteX425" fmla="*/ 3819555 w 10375356"/>
              <a:gd name="connsiteY425" fmla="*/ 1963414 h 10394676"/>
              <a:gd name="connsiteX426" fmla="*/ 3832208 w 10375356"/>
              <a:gd name="connsiteY426" fmla="*/ 1982224 h 10394676"/>
              <a:gd name="connsiteX427" fmla="*/ 3741230 w 10375356"/>
              <a:gd name="connsiteY427" fmla="*/ 2026051 h 10394676"/>
              <a:gd name="connsiteX428" fmla="*/ 3725686 w 10375356"/>
              <a:gd name="connsiteY428" fmla="*/ 2002984 h 10394676"/>
              <a:gd name="connsiteX429" fmla="*/ 3704886 w 10375356"/>
              <a:gd name="connsiteY429" fmla="*/ 1899781 h 10394676"/>
              <a:gd name="connsiteX430" fmla="*/ 3969851 w 10375356"/>
              <a:gd name="connsiteY430" fmla="*/ 1634813 h 10394676"/>
              <a:gd name="connsiteX431" fmla="*/ 7842360 w 10375356"/>
              <a:gd name="connsiteY431" fmla="*/ 1024629 h 10394676"/>
              <a:gd name="connsiteX432" fmla="*/ 8330359 w 10375356"/>
              <a:gd name="connsiteY432" fmla="*/ 1024629 h 10394676"/>
              <a:gd name="connsiteX433" fmla="*/ 8353182 w 10375356"/>
              <a:gd name="connsiteY433" fmla="*/ 1042565 h 10394676"/>
              <a:gd name="connsiteX434" fmla="*/ 8353182 w 10375356"/>
              <a:gd name="connsiteY434" fmla="*/ 1126539 h 10394676"/>
              <a:gd name="connsiteX435" fmla="*/ 7842360 w 10375356"/>
              <a:gd name="connsiteY435" fmla="*/ 1126539 h 10394676"/>
              <a:gd name="connsiteX436" fmla="*/ 5371048 w 10375356"/>
              <a:gd name="connsiteY436" fmla="*/ 1024629 h 10394676"/>
              <a:gd name="connsiteX437" fmla="*/ 5881870 w 10375356"/>
              <a:gd name="connsiteY437" fmla="*/ 1024629 h 10394676"/>
              <a:gd name="connsiteX438" fmla="*/ 5881870 w 10375356"/>
              <a:gd name="connsiteY438" fmla="*/ 1126539 h 10394676"/>
              <a:gd name="connsiteX439" fmla="*/ 5371048 w 10375356"/>
              <a:gd name="connsiteY439" fmla="*/ 1126539 h 10394676"/>
              <a:gd name="connsiteX440" fmla="*/ 4538001 w 10375356"/>
              <a:gd name="connsiteY440" fmla="*/ 1024629 h 10394676"/>
              <a:gd name="connsiteX441" fmla="*/ 5048825 w 10375356"/>
              <a:gd name="connsiteY441" fmla="*/ 1024629 h 10394676"/>
              <a:gd name="connsiteX442" fmla="*/ 5048825 w 10375356"/>
              <a:gd name="connsiteY442" fmla="*/ 1126539 h 10394676"/>
              <a:gd name="connsiteX443" fmla="*/ 4538001 w 10375356"/>
              <a:gd name="connsiteY443" fmla="*/ 1126539 h 10394676"/>
              <a:gd name="connsiteX444" fmla="*/ 2890886 w 10375356"/>
              <a:gd name="connsiteY444" fmla="*/ 1024629 h 10394676"/>
              <a:gd name="connsiteX445" fmla="*/ 3401709 w 10375356"/>
              <a:gd name="connsiteY445" fmla="*/ 1024629 h 10394676"/>
              <a:gd name="connsiteX446" fmla="*/ 3401709 w 10375356"/>
              <a:gd name="connsiteY446" fmla="*/ 1126539 h 10394676"/>
              <a:gd name="connsiteX447" fmla="*/ 2890886 w 10375356"/>
              <a:gd name="connsiteY447" fmla="*/ 1126539 h 10394676"/>
              <a:gd name="connsiteX448" fmla="*/ 6450017 w 10375356"/>
              <a:gd name="connsiteY448" fmla="*/ 912529 h 10394676"/>
              <a:gd name="connsiteX449" fmla="*/ 6286962 w 10375356"/>
              <a:gd name="connsiteY449" fmla="*/ 1075585 h 10394676"/>
              <a:gd name="connsiteX450" fmla="*/ 6450017 w 10375356"/>
              <a:gd name="connsiteY450" fmla="*/ 1238639 h 10394676"/>
              <a:gd name="connsiteX451" fmla="*/ 6613073 w 10375356"/>
              <a:gd name="connsiteY451" fmla="*/ 1075585 h 10394676"/>
              <a:gd name="connsiteX452" fmla="*/ 6450017 w 10375356"/>
              <a:gd name="connsiteY452" fmla="*/ 912529 h 10394676"/>
              <a:gd name="connsiteX453" fmla="*/ 2373692 w 10375356"/>
              <a:gd name="connsiteY453" fmla="*/ 828587 h 10394676"/>
              <a:gd name="connsiteX454" fmla="*/ 2373692 w 10375356"/>
              <a:gd name="connsiteY454" fmla="*/ 1331633 h 10394676"/>
              <a:gd name="connsiteX455" fmla="*/ 2271782 w 10375356"/>
              <a:gd name="connsiteY455" fmla="*/ 1331633 h 10394676"/>
              <a:gd name="connsiteX456" fmla="*/ 2271782 w 10375356"/>
              <a:gd name="connsiteY456" fmla="*/ 895706 h 10394676"/>
              <a:gd name="connsiteX457" fmla="*/ 2297278 w 10375356"/>
              <a:gd name="connsiteY457" fmla="*/ 877575 h 10394676"/>
              <a:gd name="connsiteX458" fmla="*/ 7223258 w 10375356"/>
              <a:gd name="connsiteY458" fmla="*/ 820809 h 10394676"/>
              <a:gd name="connsiteX459" fmla="*/ 7325168 w 10375356"/>
              <a:gd name="connsiteY459" fmla="*/ 820809 h 10394676"/>
              <a:gd name="connsiteX460" fmla="*/ 7325168 w 10375356"/>
              <a:gd name="connsiteY460" fmla="*/ 1331633 h 10394676"/>
              <a:gd name="connsiteX461" fmla="*/ 7223258 w 10375356"/>
              <a:gd name="connsiteY461" fmla="*/ 1331633 h 10394676"/>
              <a:gd name="connsiteX462" fmla="*/ 3918899 w 10375356"/>
              <a:gd name="connsiteY462" fmla="*/ 820809 h 10394676"/>
              <a:gd name="connsiteX463" fmla="*/ 4020808 w 10375356"/>
              <a:gd name="connsiteY463" fmla="*/ 820809 h 10394676"/>
              <a:gd name="connsiteX464" fmla="*/ 4020808 w 10375356"/>
              <a:gd name="connsiteY464" fmla="*/ 1331633 h 10394676"/>
              <a:gd name="connsiteX465" fmla="*/ 3918899 w 10375356"/>
              <a:gd name="connsiteY465" fmla="*/ 1331633 h 10394676"/>
              <a:gd name="connsiteX466" fmla="*/ 6451292 w 10375356"/>
              <a:gd name="connsiteY466" fmla="*/ 810617 h 10394676"/>
              <a:gd name="connsiteX467" fmla="*/ 6716257 w 10375356"/>
              <a:gd name="connsiteY467" fmla="*/ 1075585 h 10394676"/>
              <a:gd name="connsiteX468" fmla="*/ 6451292 w 10375356"/>
              <a:gd name="connsiteY468" fmla="*/ 1340549 h 10394676"/>
              <a:gd name="connsiteX469" fmla="*/ 6186326 w 10375356"/>
              <a:gd name="connsiteY469" fmla="*/ 1075585 h 10394676"/>
              <a:gd name="connsiteX470" fmla="*/ 6451292 w 10375356"/>
              <a:gd name="connsiteY470" fmla="*/ 810617 h 10394676"/>
              <a:gd name="connsiteX471" fmla="*/ 6399063 w 10375356"/>
              <a:gd name="connsiteY471" fmla="*/ 125503 h 10394676"/>
              <a:gd name="connsiteX472" fmla="*/ 6500973 w 10375356"/>
              <a:gd name="connsiteY472" fmla="*/ 149024 h 10394676"/>
              <a:gd name="connsiteX473" fmla="*/ 6500973 w 10375356"/>
              <a:gd name="connsiteY473" fmla="*/ 508711 h 10394676"/>
              <a:gd name="connsiteX474" fmla="*/ 6399063 w 10375356"/>
              <a:gd name="connsiteY474" fmla="*/ 508711 h 10394676"/>
              <a:gd name="connsiteX475" fmla="*/ 4743094 w 10375356"/>
              <a:gd name="connsiteY475" fmla="*/ 101073 h 10394676"/>
              <a:gd name="connsiteX476" fmla="*/ 4845004 w 10375356"/>
              <a:gd name="connsiteY476" fmla="*/ 101073 h 10394676"/>
              <a:gd name="connsiteX477" fmla="*/ 4845004 w 10375356"/>
              <a:gd name="connsiteY477" fmla="*/ 508711 h 10394676"/>
              <a:gd name="connsiteX478" fmla="*/ 4743094 w 10375356"/>
              <a:gd name="connsiteY478" fmla="*/ 508711 h 10394676"/>
              <a:gd name="connsiteX479" fmla="*/ 4174642 w 10375356"/>
              <a:gd name="connsiteY479" fmla="*/ 91020 h 10394676"/>
              <a:gd name="connsiteX480" fmla="*/ 4214021 w 10375356"/>
              <a:gd name="connsiteY480" fmla="*/ 149458 h 10394676"/>
              <a:gd name="connsiteX481" fmla="*/ 4234820 w 10375356"/>
              <a:gd name="connsiteY481" fmla="*/ 252661 h 10394676"/>
              <a:gd name="connsiteX482" fmla="*/ 3969854 w 10375356"/>
              <a:gd name="connsiteY482" fmla="*/ 517629 h 10394676"/>
              <a:gd name="connsiteX483" fmla="*/ 3704889 w 10375356"/>
              <a:gd name="connsiteY483" fmla="*/ 252661 h 10394676"/>
              <a:gd name="connsiteX484" fmla="*/ 3714113 w 10375356"/>
              <a:gd name="connsiteY484" fmla="*/ 206895 h 10394676"/>
              <a:gd name="connsiteX485" fmla="*/ 3829928 w 10375356"/>
              <a:gd name="connsiteY485" fmla="*/ 174007 h 10394676"/>
              <a:gd name="connsiteX486" fmla="*/ 3819737 w 10375356"/>
              <a:gd name="connsiteY486" fmla="*/ 189028 h 10394676"/>
              <a:gd name="connsiteX487" fmla="*/ 3806799 w 10375356"/>
              <a:gd name="connsiteY487" fmla="*/ 252661 h 10394676"/>
              <a:gd name="connsiteX488" fmla="*/ 3969854 w 10375356"/>
              <a:gd name="connsiteY488" fmla="*/ 415717 h 10394676"/>
              <a:gd name="connsiteX489" fmla="*/ 4132911 w 10375356"/>
              <a:gd name="connsiteY489" fmla="*/ 252661 h 10394676"/>
              <a:gd name="connsiteX490" fmla="*/ 4085300 w 10375356"/>
              <a:gd name="connsiteY490" fmla="*/ 137218 h 10394676"/>
              <a:gd name="connsiteX491" fmla="*/ 4056168 w 10375356"/>
              <a:gd name="connsiteY491" fmla="*/ 117622 h 10394676"/>
              <a:gd name="connsiteX492" fmla="*/ 4160436 w 10375356"/>
              <a:gd name="connsiteY492" fmla="*/ 93557 h 10394676"/>
              <a:gd name="connsiteX493" fmla="*/ 5625822 w 10375356"/>
              <a:gd name="connsiteY493" fmla="*/ 89607 h 10394676"/>
              <a:gd name="connsiteX494" fmla="*/ 5462766 w 10375356"/>
              <a:gd name="connsiteY494" fmla="*/ 252661 h 10394676"/>
              <a:gd name="connsiteX495" fmla="*/ 5625822 w 10375356"/>
              <a:gd name="connsiteY495" fmla="*/ 415717 h 10394676"/>
              <a:gd name="connsiteX496" fmla="*/ 5788878 w 10375356"/>
              <a:gd name="connsiteY496" fmla="*/ 252661 h 10394676"/>
              <a:gd name="connsiteX497" fmla="*/ 5625822 w 10375356"/>
              <a:gd name="connsiteY497" fmla="*/ 89607 h 10394676"/>
              <a:gd name="connsiteX498" fmla="*/ 5551305 w 10375356"/>
              <a:gd name="connsiteY498" fmla="*/ 0 h 10394676"/>
              <a:gd name="connsiteX499" fmla="*/ 5741268 w 10375356"/>
              <a:gd name="connsiteY499" fmla="*/ 14445 h 10394676"/>
              <a:gd name="connsiteX500" fmla="*/ 5775311 w 10375356"/>
              <a:gd name="connsiteY500" fmla="*/ 32907 h 10394676"/>
              <a:gd name="connsiteX501" fmla="*/ 5892062 w 10375356"/>
              <a:gd name="connsiteY501" fmla="*/ 252661 h 10394676"/>
              <a:gd name="connsiteX502" fmla="*/ 5627096 w 10375356"/>
              <a:gd name="connsiteY502" fmla="*/ 517629 h 10394676"/>
              <a:gd name="connsiteX503" fmla="*/ 5362131 w 10375356"/>
              <a:gd name="connsiteY503" fmla="*/ 252661 h 10394676"/>
              <a:gd name="connsiteX504" fmla="*/ 5523893 w 10375356"/>
              <a:gd name="connsiteY504" fmla="*/ 8497 h 1039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Lst>
            <a:rect l="l" t="t" r="r" b="b"/>
            <a:pathLst>
              <a:path w="10375356" h="10394676">
                <a:moveTo>
                  <a:pt x="6202887" y="10086957"/>
                </a:moveTo>
                <a:lnTo>
                  <a:pt x="6713710" y="10086957"/>
                </a:lnTo>
                <a:lnTo>
                  <a:pt x="6713710" y="10187665"/>
                </a:lnTo>
                <a:lnTo>
                  <a:pt x="6709472" y="10188869"/>
                </a:lnTo>
                <a:lnTo>
                  <a:pt x="6202887" y="10188869"/>
                </a:lnTo>
                <a:close/>
                <a:moveTo>
                  <a:pt x="5634740" y="9974857"/>
                </a:moveTo>
                <a:cubicBezTo>
                  <a:pt x="5544295" y="9974857"/>
                  <a:pt x="5471684" y="10047469"/>
                  <a:pt x="5471684" y="10137913"/>
                </a:cubicBezTo>
                <a:cubicBezTo>
                  <a:pt x="5471684" y="10228357"/>
                  <a:pt x="5544295" y="10300969"/>
                  <a:pt x="5634740" y="10300969"/>
                </a:cubicBezTo>
                <a:cubicBezTo>
                  <a:pt x="5725185" y="10299693"/>
                  <a:pt x="5797795" y="10227083"/>
                  <a:pt x="5797795" y="10137913"/>
                </a:cubicBezTo>
                <a:cubicBezTo>
                  <a:pt x="5797795" y="10047469"/>
                  <a:pt x="5725185" y="9974857"/>
                  <a:pt x="5634740" y="9974857"/>
                </a:cubicBezTo>
                <a:close/>
                <a:moveTo>
                  <a:pt x="7232175" y="9881865"/>
                </a:moveTo>
                <a:lnTo>
                  <a:pt x="7334085" y="9881865"/>
                </a:lnTo>
                <a:lnTo>
                  <a:pt x="7334085" y="9956193"/>
                </a:lnTo>
                <a:lnTo>
                  <a:pt x="7238719" y="9999307"/>
                </a:lnTo>
                <a:lnTo>
                  <a:pt x="7232175" y="10001887"/>
                </a:lnTo>
                <a:close/>
                <a:moveTo>
                  <a:pt x="4751991" y="9881865"/>
                </a:moveTo>
                <a:lnTo>
                  <a:pt x="4853901" y="9881865"/>
                </a:lnTo>
                <a:lnTo>
                  <a:pt x="4853901" y="10290777"/>
                </a:lnTo>
                <a:lnTo>
                  <a:pt x="4751991" y="10290777"/>
                </a:lnTo>
                <a:close/>
                <a:moveTo>
                  <a:pt x="5636013" y="9872947"/>
                </a:moveTo>
                <a:cubicBezTo>
                  <a:pt x="5782509" y="9872947"/>
                  <a:pt x="5900978" y="9991417"/>
                  <a:pt x="5900978" y="10137913"/>
                </a:cubicBezTo>
                <a:cubicBezTo>
                  <a:pt x="5900978" y="10247785"/>
                  <a:pt x="5834339" y="10341891"/>
                  <a:pt x="5739217" y="10382077"/>
                </a:cubicBezTo>
                <a:lnTo>
                  <a:pt x="5738756" y="10382220"/>
                </a:lnTo>
                <a:lnTo>
                  <a:pt x="5574951" y="10394676"/>
                </a:lnTo>
                <a:lnTo>
                  <a:pt x="5532810" y="10381361"/>
                </a:lnTo>
                <a:cubicBezTo>
                  <a:pt x="5437688" y="10340697"/>
                  <a:pt x="5371048" y="10246828"/>
                  <a:pt x="5371048" y="10137913"/>
                </a:cubicBezTo>
                <a:cubicBezTo>
                  <a:pt x="5371048" y="9991417"/>
                  <a:pt x="5489518" y="9872947"/>
                  <a:pt x="5636013" y="9872947"/>
                </a:cubicBezTo>
                <a:close/>
                <a:moveTo>
                  <a:pt x="3978752" y="9872947"/>
                </a:moveTo>
                <a:cubicBezTo>
                  <a:pt x="4125249" y="9872947"/>
                  <a:pt x="4243718" y="9991417"/>
                  <a:pt x="4243718" y="10137913"/>
                </a:cubicBezTo>
                <a:cubicBezTo>
                  <a:pt x="4243718" y="10174537"/>
                  <a:pt x="4236314" y="10209409"/>
                  <a:pt x="4222918" y="10241117"/>
                </a:cubicBezTo>
                <a:lnTo>
                  <a:pt x="4179036" y="10306239"/>
                </a:lnTo>
                <a:lnTo>
                  <a:pt x="4160436" y="10302917"/>
                </a:lnTo>
                <a:lnTo>
                  <a:pt x="4056265" y="10278875"/>
                </a:lnTo>
                <a:lnTo>
                  <a:pt x="4094199" y="10253357"/>
                </a:lnTo>
                <a:cubicBezTo>
                  <a:pt x="4123657" y="10223899"/>
                  <a:pt x="4141809" y="10183135"/>
                  <a:pt x="4141809" y="10137913"/>
                </a:cubicBezTo>
                <a:cubicBezTo>
                  <a:pt x="4141809" y="10047469"/>
                  <a:pt x="4069199" y="9974857"/>
                  <a:pt x="3978752" y="9974857"/>
                </a:cubicBezTo>
                <a:cubicBezTo>
                  <a:pt x="3889581" y="9974857"/>
                  <a:pt x="3815698" y="10047469"/>
                  <a:pt x="3815698" y="10137913"/>
                </a:cubicBezTo>
                <a:cubicBezTo>
                  <a:pt x="3815698" y="10160524"/>
                  <a:pt x="3820237" y="10182021"/>
                  <a:pt x="3828457" y="10201547"/>
                </a:cubicBezTo>
                <a:lnTo>
                  <a:pt x="3845505" y="10226891"/>
                </a:lnTo>
                <a:lnTo>
                  <a:pt x="3724813" y="10192618"/>
                </a:lnTo>
                <a:lnTo>
                  <a:pt x="3713787" y="10137913"/>
                </a:lnTo>
                <a:cubicBezTo>
                  <a:pt x="3713787" y="9991417"/>
                  <a:pt x="3832257" y="9872947"/>
                  <a:pt x="3978752" y="9872947"/>
                </a:cubicBezTo>
                <a:close/>
                <a:moveTo>
                  <a:pt x="3155832" y="9872947"/>
                </a:moveTo>
                <a:cubicBezTo>
                  <a:pt x="3265704" y="9872947"/>
                  <a:pt x="3359812" y="9939586"/>
                  <a:pt x="3399999" y="10034709"/>
                </a:cubicBezTo>
                <a:lnTo>
                  <a:pt x="3411035" y="10089469"/>
                </a:lnTo>
                <a:lnTo>
                  <a:pt x="3280434" y="10037975"/>
                </a:lnTo>
                <a:lnTo>
                  <a:pt x="3270003" y="10022469"/>
                </a:lnTo>
                <a:cubicBezTo>
                  <a:pt x="3240545" y="9993010"/>
                  <a:pt x="3199781" y="9974857"/>
                  <a:pt x="3154558" y="9974857"/>
                </a:cubicBezTo>
                <a:lnTo>
                  <a:pt x="3136355" y="9978507"/>
                </a:lnTo>
                <a:lnTo>
                  <a:pt x="3005935" y="9919545"/>
                </a:lnTo>
                <a:lnTo>
                  <a:pt x="3007618" y="9918157"/>
                </a:lnTo>
                <a:cubicBezTo>
                  <a:pt x="3049902" y="9889607"/>
                  <a:pt x="3100897" y="9872947"/>
                  <a:pt x="3155832" y="9872947"/>
                </a:cubicBezTo>
                <a:close/>
                <a:moveTo>
                  <a:pt x="7851277" y="9262761"/>
                </a:moveTo>
                <a:lnTo>
                  <a:pt x="8362099" y="9262761"/>
                </a:lnTo>
                <a:lnTo>
                  <a:pt x="8362099" y="9346902"/>
                </a:lnTo>
                <a:lnTo>
                  <a:pt x="8339488" y="9364671"/>
                </a:lnTo>
                <a:lnTo>
                  <a:pt x="7851277" y="9364671"/>
                </a:lnTo>
                <a:close/>
                <a:moveTo>
                  <a:pt x="5379965" y="9262761"/>
                </a:moveTo>
                <a:lnTo>
                  <a:pt x="5890787" y="9262761"/>
                </a:lnTo>
                <a:lnTo>
                  <a:pt x="5890787" y="9364671"/>
                </a:lnTo>
                <a:lnTo>
                  <a:pt x="5379965" y="9364671"/>
                </a:lnTo>
                <a:close/>
                <a:moveTo>
                  <a:pt x="4546902" y="9262761"/>
                </a:moveTo>
                <a:lnTo>
                  <a:pt x="5057725" y="9262761"/>
                </a:lnTo>
                <a:lnTo>
                  <a:pt x="5057725" y="9364671"/>
                </a:lnTo>
                <a:lnTo>
                  <a:pt x="4546902" y="9364671"/>
                </a:lnTo>
                <a:close/>
                <a:moveTo>
                  <a:pt x="2899787" y="9262761"/>
                </a:moveTo>
                <a:lnTo>
                  <a:pt x="3410609" y="9262761"/>
                </a:lnTo>
                <a:lnTo>
                  <a:pt x="3410609" y="9364671"/>
                </a:lnTo>
                <a:lnTo>
                  <a:pt x="2899787" y="9364671"/>
                </a:lnTo>
                <a:close/>
                <a:moveTo>
                  <a:pt x="6450017" y="9150661"/>
                </a:moveTo>
                <a:cubicBezTo>
                  <a:pt x="6359572" y="9150661"/>
                  <a:pt x="6286962" y="9223273"/>
                  <a:pt x="6286962" y="9313717"/>
                </a:cubicBezTo>
                <a:cubicBezTo>
                  <a:pt x="6286962" y="9404161"/>
                  <a:pt x="6359572" y="9476773"/>
                  <a:pt x="6450017" y="9476773"/>
                </a:cubicBezTo>
                <a:cubicBezTo>
                  <a:pt x="6540463" y="9476773"/>
                  <a:pt x="6613073" y="9404161"/>
                  <a:pt x="6613073" y="9313717"/>
                </a:cubicBezTo>
                <a:cubicBezTo>
                  <a:pt x="6613073" y="9223273"/>
                  <a:pt x="6540463" y="9150661"/>
                  <a:pt x="6450017" y="9150661"/>
                </a:cubicBezTo>
                <a:close/>
                <a:moveTo>
                  <a:pt x="3978754" y="9150661"/>
                </a:moveTo>
                <a:cubicBezTo>
                  <a:pt x="3889583" y="9150661"/>
                  <a:pt x="3815700" y="9223273"/>
                  <a:pt x="3815700" y="9313717"/>
                </a:cubicBezTo>
                <a:cubicBezTo>
                  <a:pt x="3815700" y="9404161"/>
                  <a:pt x="3888310" y="9476773"/>
                  <a:pt x="3978754" y="9476773"/>
                </a:cubicBezTo>
                <a:cubicBezTo>
                  <a:pt x="4069201" y="9476773"/>
                  <a:pt x="4141811" y="9404161"/>
                  <a:pt x="4141811" y="9313717"/>
                </a:cubicBezTo>
                <a:cubicBezTo>
                  <a:pt x="4141811" y="9223273"/>
                  <a:pt x="4069201" y="9150661"/>
                  <a:pt x="3978754" y="9150661"/>
                </a:cubicBezTo>
                <a:close/>
                <a:moveTo>
                  <a:pt x="7232175" y="9057669"/>
                </a:moveTo>
                <a:lnTo>
                  <a:pt x="7334085" y="9057669"/>
                </a:lnTo>
                <a:lnTo>
                  <a:pt x="7334085" y="9568493"/>
                </a:lnTo>
                <a:lnTo>
                  <a:pt x="7232175" y="9568493"/>
                </a:lnTo>
                <a:close/>
                <a:moveTo>
                  <a:pt x="2280685" y="9057669"/>
                </a:moveTo>
                <a:lnTo>
                  <a:pt x="2382595" y="9057669"/>
                </a:lnTo>
                <a:lnTo>
                  <a:pt x="2382595" y="9568493"/>
                </a:lnTo>
                <a:lnTo>
                  <a:pt x="2374638" y="9568493"/>
                </a:lnTo>
                <a:lnTo>
                  <a:pt x="2297278" y="9518899"/>
                </a:lnTo>
                <a:lnTo>
                  <a:pt x="2280685" y="9507099"/>
                </a:lnTo>
                <a:close/>
                <a:moveTo>
                  <a:pt x="6450017" y="9048751"/>
                </a:moveTo>
                <a:cubicBezTo>
                  <a:pt x="6596513" y="9048751"/>
                  <a:pt x="6714982" y="9167221"/>
                  <a:pt x="6714982" y="9313717"/>
                </a:cubicBezTo>
                <a:cubicBezTo>
                  <a:pt x="6714982" y="9460213"/>
                  <a:pt x="6596513" y="9578681"/>
                  <a:pt x="6450017" y="9578681"/>
                </a:cubicBezTo>
                <a:cubicBezTo>
                  <a:pt x="6303522" y="9578681"/>
                  <a:pt x="6185052" y="9460213"/>
                  <a:pt x="6185052" y="9313717"/>
                </a:cubicBezTo>
                <a:cubicBezTo>
                  <a:pt x="6185052" y="9167221"/>
                  <a:pt x="6303522" y="9048751"/>
                  <a:pt x="6450017" y="9048751"/>
                </a:cubicBezTo>
                <a:close/>
                <a:moveTo>
                  <a:pt x="3978754" y="9048751"/>
                </a:moveTo>
                <a:cubicBezTo>
                  <a:pt x="4125250" y="9048751"/>
                  <a:pt x="4243720" y="9167221"/>
                  <a:pt x="4243720" y="9313717"/>
                </a:cubicBezTo>
                <a:cubicBezTo>
                  <a:pt x="4243720" y="9460213"/>
                  <a:pt x="4125250" y="9578681"/>
                  <a:pt x="3978754" y="9578681"/>
                </a:cubicBezTo>
                <a:cubicBezTo>
                  <a:pt x="3832260" y="9578681"/>
                  <a:pt x="3713789" y="9460213"/>
                  <a:pt x="3713789" y="9313717"/>
                </a:cubicBezTo>
                <a:cubicBezTo>
                  <a:pt x="3713789" y="9167221"/>
                  <a:pt x="3832260" y="9048751"/>
                  <a:pt x="3978754" y="9048751"/>
                </a:cubicBezTo>
                <a:close/>
                <a:moveTo>
                  <a:pt x="5676776" y="8665264"/>
                </a:moveTo>
                <a:lnTo>
                  <a:pt x="5676776" y="8745569"/>
                </a:lnTo>
                <a:lnTo>
                  <a:pt x="5574867" y="8745569"/>
                </a:lnTo>
                <a:lnTo>
                  <a:pt x="5574867" y="8678214"/>
                </a:lnTo>
                <a:close/>
                <a:moveTo>
                  <a:pt x="3918880" y="8449859"/>
                </a:moveTo>
                <a:lnTo>
                  <a:pt x="4007509" y="8484804"/>
                </a:lnTo>
                <a:lnTo>
                  <a:pt x="4020789" y="8489298"/>
                </a:lnTo>
                <a:lnTo>
                  <a:pt x="4020789" y="8745569"/>
                </a:lnTo>
                <a:lnTo>
                  <a:pt x="3918880" y="8745569"/>
                </a:lnTo>
                <a:close/>
                <a:moveTo>
                  <a:pt x="7018165" y="8438567"/>
                </a:moveTo>
                <a:lnTo>
                  <a:pt x="7528988" y="8438567"/>
                </a:lnTo>
                <a:lnTo>
                  <a:pt x="7528988" y="8540477"/>
                </a:lnTo>
                <a:lnTo>
                  <a:pt x="7018165" y="8540477"/>
                </a:lnTo>
                <a:close/>
                <a:moveTo>
                  <a:pt x="6530840" y="8438567"/>
                </a:moveTo>
                <a:lnTo>
                  <a:pt x="6697148" y="8438567"/>
                </a:lnTo>
                <a:lnTo>
                  <a:pt x="6697148" y="8540477"/>
                </a:lnTo>
                <a:lnTo>
                  <a:pt x="6248661" y="8540477"/>
                </a:lnTo>
                <a:lnTo>
                  <a:pt x="6251001" y="8539813"/>
                </a:lnTo>
                <a:cubicBezTo>
                  <a:pt x="6305781" y="8522774"/>
                  <a:pt x="6359984" y="8504426"/>
                  <a:pt x="6413573" y="8484804"/>
                </a:cubicBezTo>
                <a:close/>
                <a:moveTo>
                  <a:pt x="2066673" y="8438567"/>
                </a:moveTo>
                <a:lnTo>
                  <a:pt x="2577496" y="8438567"/>
                </a:lnTo>
                <a:lnTo>
                  <a:pt x="2577496" y="8540477"/>
                </a:lnTo>
                <a:lnTo>
                  <a:pt x="2066673" y="8540477"/>
                </a:lnTo>
                <a:close/>
                <a:moveTo>
                  <a:pt x="1234837" y="8438567"/>
                </a:moveTo>
                <a:lnTo>
                  <a:pt x="1745660" y="8438567"/>
                </a:lnTo>
                <a:lnTo>
                  <a:pt x="1745660" y="8540477"/>
                </a:lnTo>
                <a:lnTo>
                  <a:pt x="1234837" y="8540477"/>
                </a:lnTo>
                <a:close/>
                <a:moveTo>
                  <a:pt x="8870376" y="8234747"/>
                </a:moveTo>
                <a:lnTo>
                  <a:pt x="8972285" y="8234747"/>
                </a:lnTo>
                <a:lnTo>
                  <a:pt x="8972285" y="8745569"/>
                </a:lnTo>
                <a:lnTo>
                  <a:pt x="8870376" y="8745569"/>
                </a:lnTo>
                <a:close/>
                <a:moveTo>
                  <a:pt x="8046180" y="8234747"/>
                </a:moveTo>
                <a:lnTo>
                  <a:pt x="8148089" y="8234747"/>
                </a:lnTo>
                <a:lnTo>
                  <a:pt x="8148089" y="8745569"/>
                </a:lnTo>
                <a:lnTo>
                  <a:pt x="8046180" y="8745569"/>
                </a:lnTo>
                <a:close/>
                <a:moveTo>
                  <a:pt x="3094685" y="8234747"/>
                </a:moveTo>
                <a:lnTo>
                  <a:pt x="3196595" y="8234747"/>
                </a:lnTo>
                <a:lnTo>
                  <a:pt x="3196595" y="8745569"/>
                </a:lnTo>
                <a:lnTo>
                  <a:pt x="3094685" y="8745569"/>
                </a:lnTo>
                <a:close/>
                <a:moveTo>
                  <a:pt x="9489477" y="7615645"/>
                </a:moveTo>
                <a:lnTo>
                  <a:pt x="9824110" y="7615645"/>
                </a:lnTo>
                <a:lnTo>
                  <a:pt x="9792198" y="7681890"/>
                </a:lnTo>
                <a:lnTo>
                  <a:pt x="9770531" y="7717555"/>
                </a:lnTo>
                <a:lnTo>
                  <a:pt x="9489477" y="7717555"/>
                </a:lnTo>
                <a:close/>
                <a:moveTo>
                  <a:pt x="8666557" y="7615645"/>
                </a:moveTo>
                <a:lnTo>
                  <a:pt x="9177379" y="7615645"/>
                </a:lnTo>
                <a:lnTo>
                  <a:pt x="9177379" y="7717555"/>
                </a:lnTo>
                <a:lnTo>
                  <a:pt x="8666557" y="7717555"/>
                </a:lnTo>
                <a:close/>
                <a:moveTo>
                  <a:pt x="2322721" y="7503545"/>
                </a:moveTo>
                <a:cubicBezTo>
                  <a:pt x="2232276" y="7503545"/>
                  <a:pt x="2159665" y="7576155"/>
                  <a:pt x="2159665" y="7666599"/>
                </a:cubicBezTo>
                <a:cubicBezTo>
                  <a:pt x="2159665" y="7757045"/>
                  <a:pt x="2232276" y="7829655"/>
                  <a:pt x="2322721" y="7829655"/>
                </a:cubicBezTo>
                <a:cubicBezTo>
                  <a:pt x="2411891" y="7828381"/>
                  <a:pt x="2485776" y="7755769"/>
                  <a:pt x="2485776" y="7666599"/>
                </a:cubicBezTo>
                <a:cubicBezTo>
                  <a:pt x="2485776" y="7576155"/>
                  <a:pt x="2413167" y="7503545"/>
                  <a:pt x="2322721" y="7503545"/>
                </a:cubicBezTo>
                <a:close/>
                <a:moveTo>
                  <a:pt x="8046180" y="7410553"/>
                </a:moveTo>
                <a:lnTo>
                  <a:pt x="8148089" y="7410553"/>
                </a:lnTo>
                <a:lnTo>
                  <a:pt x="8148089" y="7921375"/>
                </a:lnTo>
                <a:lnTo>
                  <a:pt x="8046180" y="7921375"/>
                </a:lnTo>
                <a:close/>
                <a:moveTo>
                  <a:pt x="1447573" y="7410553"/>
                </a:moveTo>
                <a:lnTo>
                  <a:pt x="1549483" y="7410553"/>
                </a:lnTo>
                <a:lnTo>
                  <a:pt x="1549483" y="7921375"/>
                </a:lnTo>
                <a:lnTo>
                  <a:pt x="1447573" y="7921375"/>
                </a:lnTo>
                <a:close/>
                <a:moveTo>
                  <a:pt x="2322721" y="7401633"/>
                </a:moveTo>
                <a:cubicBezTo>
                  <a:pt x="2469216" y="7401633"/>
                  <a:pt x="2587686" y="7520105"/>
                  <a:pt x="2587686" y="7666599"/>
                </a:cubicBezTo>
                <a:cubicBezTo>
                  <a:pt x="2587686" y="7813095"/>
                  <a:pt x="2469216" y="7931565"/>
                  <a:pt x="2322721" y="7931565"/>
                </a:cubicBezTo>
                <a:cubicBezTo>
                  <a:pt x="2176225" y="7930291"/>
                  <a:pt x="2057755" y="7811821"/>
                  <a:pt x="2057755" y="7666599"/>
                </a:cubicBezTo>
                <a:cubicBezTo>
                  <a:pt x="2057755" y="7520105"/>
                  <a:pt x="2176225" y="7401633"/>
                  <a:pt x="2322721" y="7401633"/>
                </a:cubicBezTo>
                <a:close/>
                <a:moveTo>
                  <a:pt x="674333" y="7401633"/>
                </a:moveTo>
                <a:cubicBezTo>
                  <a:pt x="820829" y="7401633"/>
                  <a:pt x="939299" y="7520105"/>
                  <a:pt x="939299" y="7666599"/>
                </a:cubicBezTo>
                <a:cubicBezTo>
                  <a:pt x="939299" y="7776471"/>
                  <a:pt x="872660" y="7870579"/>
                  <a:pt x="777537" y="7910765"/>
                </a:cubicBezTo>
                <a:lnTo>
                  <a:pt x="769452" y="7913271"/>
                </a:lnTo>
                <a:lnTo>
                  <a:pt x="713980" y="7821961"/>
                </a:lnTo>
                <a:lnTo>
                  <a:pt x="739241" y="7816897"/>
                </a:lnTo>
                <a:cubicBezTo>
                  <a:pt x="797819" y="7792235"/>
                  <a:pt x="838662" y="7734434"/>
                  <a:pt x="838662" y="7666599"/>
                </a:cubicBezTo>
                <a:cubicBezTo>
                  <a:pt x="838662" y="7576155"/>
                  <a:pt x="766051" y="7503545"/>
                  <a:pt x="675607" y="7503545"/>
                </a:cubicBezTo>
                <a:cubicBezTo>
                  <a:pt x="652996" y="7503545"/>
                  <a:pt x="631500" y="7508083"/>
                  <a:pt x="611973" y="7516304"/>
                </a:cubicBezTo>
                <a:lnTo>
                  <a:pt x="564501" y="7548238"/>
                </a:lnTo>
                <a:lnTo>
                  <a:pt x="518632" y="7453019"/>
                </a:lnTo>
                <a:lnTo>
                  <a:pt x="526119" y="7446844"/>
                </a:lnTo>
                <a:cubicBezTo>
                  <a:pt x="568403" y="7418293"/>
                  <a:pt x="619397" y="7401633"/>
                  <a:pt x="674333" y="7401633"/>
                </a:cubicBezTo>
                <a:close/>
                <a:moveTo>
                  <a:pt x="8148089" y="7094869"/>
                </a:moveTo>
                <a:lnTo>
                  <a:pt x="8148089" y="7097179"/>
                </a:lnTo>
                <a:lnTo>
                  <a:pt x="8146686" y="7097179"/>
                </a:lnTo>
                <a:close/>
                <a:moveTo>
                  <a:pt x="8665281" y="6791449"/>
                </a:moveTo>
                <a:lnTo>
                  <a:pt x="9176104" y="6791449"/>
                </a:lnTo>
                <a:lnTo>
                  <a:pt x="9176104" y="6893357"/>
                </a:lnTo>
                <a:lnTo>
                  <a:pt x="8665281" y="6893357"/>
                </a:lnTo>
                <a:close/>
                <a:moveTo>
                  <a:pt x="2066681" y="6791449"/>
                </a:moveTo>
                <a:lnTo>
                  <a:pt x="2098040" y="6791449"/>
                </a:lnTo>
                <a:lnTo>
                  <a:pt x="2133958" y="6866010"/>
                </a:lnTo>
                <a:lnTo>
                  <a:pt x="2150572" y="6893357"/>
                </a:lnTo>
                <a:lnTo>
                  <a:pt x="2066681" y="6893357"/>
                </a:lnTo>
                <a:close/>
                <a:moveTo>
                  <a:pt x="419562" y="6791449"/>
                </a:moveTo>
                <a:lnTo>
                  <a:pt x="930385" y="6791449"/>
                </a:lnTo>
                <a:lnTo>
                  <a:pt x="930385" y="6893357"/>
                </a:lnTo>
                <a:lnTo>
                  <a:pt x="419562" y="6893357"/>
                </a:lnTo>
                <a:close/>
                <a:moveTo>
                  <a:pt x="9745526" y="6679349"/>
                </a:moveTo>
                <a:cubicBezTo>
                  <a:pt x="9655081" y="6679349"/>
                  <a:pt x="9582469" y="6751961"/>
                  <a:pt x="9582469" y="6842405"/>
                </a:cubicBezTo>
                <a:cubicBezTo>
                  <a:pt x="9582469" y="6932849"/>
                  <a:pt x="9655081" y="7005461"/>
                  <a:pt x="9745526" y="7005461"/>
                </a:cubicBezTo>
                <a:cubicBezTo>
                  <a:pt x="9835970" y="7005461"/>
                  <a:pt x="9908582" y="6932849"/>
                  <a:pt x="9908582" y="6842405"/>
                </a:cubicBezTo>
                <a:cubicBezTo>
                  <a:pt x="9908582" y="6751961"/>
                  <a:pt x="9835970" y="6679349"/>
                  <a:pt x="9745526" y="6679349"/>
                </a:cubicBezTo>
                <a:close/>
                <a:moveTo>
                  <a:pt x="1498533" y="6679349"/>
                </a:moveTo>
                <a:cubicBezTo>
                  <a:pt x="1408088" y="6679349"/>
                  <a:pt x="1335477" y="6751961"/>
                  <a:pt x="1335477" y="6842405"/>
                </a:cubicBezTo>
                <a:cubicBezTo>
                  <a:pt x="1335477" y="6932849"/>
                  <a:pt x="1408088" y="7005461"/>
                  <a:pt x="1498533" y="7005461"/>
                </a:cubicBezTo>
                <a:cubicBezTo>
                  <a:pt x="1588977" y="7005461"/>
                  <a:pt x="1661588" y="6932849"/>
                  <a:pt x="1661588" y="6842405"/>
                </a:cubicBezTo>
                <a:cubicBezTo>
                  <a:pt x="1661588" y="6751961"/>
                  <a:pt x="1588977" y="6679349"/>
                  <a:pt x="1498533" y="6679349"/>
                </a:cubicBezTo>
                <a:close/>
                <a:moveTo>
                  <a:pt x="9744252" y="6577439"/>
                </a:moveTo>
                <a:cubicBezTo>
                  <a:pt x="9890747" y="6577439"/>
                  <a:pt x="10009217" y="6695909"/>
                  <a:pt x="10009217" y="6842405"/>
                </a:cubicBezTo>
                <a:cubicBezTo>
                  <a:pt x="10009217" y="6988901"/>
                  <a:pt x="9890747" y="7107369"/>
                  <a:pt x="9744252" y="7107369"/>
                </a:cubicBezTo>
                <a:cubicBezTo>
                  <a:pt x="9597757" y="7107369"/>
                  <a:pt x="9479286" y="6988901"/>
                  <a:pt x="9479286" y="6842405"/>
                </a:cubicBezTo>
                <a:cubicBezTo>
                  <a:pt x="9479286" y="6695909"/>
                  <a:pt x="9597757" y="6577439"/>
                  <a:pt x="9744252" y="6577439"/>
                </a:cubicBezTo>
                <a:close/>
                <a:moveTo>
                  <a:pt x="1499807" y="6577439"/>
                </a:moveTo>
                <a:cubicBezTo>
                  <a:pt x="1646302" y="6577439"/>
                  <a:pt x="1764771" y="6695909"/>
                  <a:pt x="1764771" y="6842405"/>
                </a:cubicBezTo>
                <a:cubicBezTo>
                  <a:pt x="1764771" y="6988901"/>
                  <a:pt x="1646302" y="7107369"/>
                  <a:pt x="1499807" y="7107369"/>
                </a:cubicBezTo>
                <a:cubicBezTo>
                  <a:pt x="1353311" y="7107369"/>
                  <a:pt x="1234841" y="6988901"/>
                  <a:pt x="1234841" y="6842405"/>
                </a:cubicBezTo>
                <a:cubicBezTo>
                  <a:pt x="1234841" y="6695909"/>
                  <a:pt x="1353311" y="6577439"/>
                  <a:pt x="1499807" y="6577439"/>
                </a:cubicBezTo>
                <a:close/>
                <a:moveTo>
                  <a:pt x="8921331" y="5855153"/>
                </a:moveTo>
                <a:cubicBezTo>
                  <a:pt x="8830884" y="5855153"/>
                  <a:pt x="8758274" y="5927763"/>
                  <a:pt x="8758274" y="6018209"/>
                </a:cubicBezTo>
                <a:cubicBezTo>
                  <a:pt x="8758274" y="6108653"/>
                  <a:pt x="8830884" y="6181265"/>
                  <a:pt x="8921331" y="6181265"/>
                </a:cubicBezTo>
                <a:cubicBezTo>
                  <a:pt x="9011775" y="6181265"/>
                  <a:pt x="9084385" y="6108653"/>
                  <a:pt x="9084385" y="6018209"/>
                </a:cubicBezTo>
                <a:cubicBezTo>
                  <a:pt x="9084385" y="5927763"/>
                  <a:pt x="9011775" y="5855153"/>
                  <a:pt x="8921331" y="5855153"/>
                </a:cubicBezTo>
                <a:close/>
                <a:moveTo>
                  <a:pt x="674337" y="5855153"/>
                </a:moveTo>
                <a:cubicBezTo>
                  <a:pt x="583892" y="5855153"/>
                  <a:pt x="511282" y="5927763"/>
                  <a:pt x="511282" y="6018209"/>
                </a:cubicBezTo>
                <a:cubicBezTo>
                  <a:pt x="511282" y="6108653"/>
                  <a:pt x="583892" y="6181265"/>
                  <a:pt x="674337" y="6181265"/>
                </a:cubicBezTo>
                <a:cubicBezTo>
                  <a:pt x="764782" y="6181265"/>
                  <a:pt x="837393" y="6108653"/>
                  <a:pt x="837393" y="6018209"/>
                </a:cubicBezTo>
                <a:cubicBezTo>
                  <a:pt x="837393" y="5927763"/>
                  <a:pt x="764782" y="5855153"/>
                  <a:pt x="674337" y="5855153"/>
                </a:cubicBezTo>
                <a:close/>
                <a:moveTo>
                  <a:pt x="10375356" y="5854333"/>
                </a:moveTo>
                <a:lnTo>
                  <a:pt x="10334572" y="6121561"/>
                </a:lnTo>
                <a:lnTo>
                  <a:pt x="10334472" y="6121413"/>
                </a:lnTo>
                <a:cubicBezTo>
                  <a:pt x="10321077" y="6089706"/>
                  <a:pt x="10313672" y="6054833"/>
                  <a:pt x="10313672" y="6018209"/>
                </a:cubicBezTo>
                <a:cubicBezTo>
                  <a:pt x="10313672" y="5981585"/>
                  <a:pt x="10321077" y="5946713"/>
                  <a:pt x="10334472" y="5915005"/>
                </a:cubicBezTo>
                <a:close/>
                <a:moveTo>
                  <a:pt x="9694571" y="5763433"/>
                </a:moveTo>
                <a:lnTo>
                  <a:pt x="9796481" y="5763433"/>
                </a:lnTo>
                <a:lnTo>
                  <a:pt x="9796481" y="6274257"/>
                </a:lnTo>
                <a:lnTo>
                  <a:pt x="9694571" y="6274257"/>
                </a:lnTo>
                <a:close/>
                <a:moveTo>
                  <a:pt x="1447575" y="5763433"/>
                </a:moveTo>
                <a:lnTo>
                  <a:pt x="1549485" y="5763433"/>
                </a:lnTo>
                <a:lnTo>
                  <a:pt x="1549485" y="6274257"/>
                </a:lnTo>
                <a:lnTo>
                  <a:pt x="1447575" y="6274257"/>
                </a:lnTo>
                <a:close/>
                <a:moveTo>
                  <a:pt x="8922604" y="5753243"/>
                </a:moveTo>
                <a:cubicBezTo>
                  <a:pt x="9069099" y="5753243"/>
                  <a:pt x="9187569" y="5871713"/>
                  <a:pt x="9187569" y="6018209"/>
                </a:cubicBezTo>
                <a:cubicBezTo>
                  <a:pt x="9187569" y="6164705"/>
                  <a:pt x="9069099" y="6283173"/>
                  <a:pt x="8922604" y="6283173"/>
                </a:cubicBezTo>
                <a:cubicBezTo>
                  <a:pt x="8776109" y="6283173"/>
                  <a:pt x="8657638" y="6164705"/>
                  <a:pt x="8657638" y="6018209"/>
                </a:cubicBezTo>
                <a:cubicBezTo>
                  <a:pt x="8657638" y="5871713"/>
                  <a:pt x="8776109" y="5753243"/>
                  <a:pt x="8922604" y="5753243"/>
                </a:cubicBezTo>
                <a:close/>
                <a:moveTo>
                  <a:pt x="675610" y="5753243"/>
                </a:moveTo>
                <a:cubicBezTo>
                  <a:pt x="822108" y="5753243"/>
                  <a:pt x="940577" y="5871713"/>
                  <a:pt x="940577" y="6018209"/>
                </a:cubicBezTo>
                <a:cubicBezTo>
                  <a:pt x="940577" y="6164705"/>
                  <a:pt x="822108" y="6283173"/>
                  <a:pt x="675610" y="6283173"/>
                </a:cubicBezTo>
                <a:cubicBezTo>
                  <a:pt x="529116" y="6283173"/>
                  <a:pt x="410646" y="6164705"/>
                  <a:pt x="410646" y="6018209"/>
                </a:cubicBezTo>
                <a:cubicBezTo>
                  <a:pt x="410646" y="5871713"/>
                  <a:pt x="529116" y="5753243"/>
                  <a:pt x="675610" y="5753243"/>
                </a:cubicBezTo>
                <a:close/>
                <a:moveTo>
                  <a:pt x="9489477" y="5143057"/>
                </a:moveTo>
                <a:lnTo>
                  <a:pt x="10000300" y="5143057"/>
                </a:lnTo>
                <a:lnTo>
                  <a:pt x="10000300" y="5244969"/>
                </a:lnTo>
                <a:lnTo>
                  <a:pt x="9489477" y="5244969"/>
                </a:lnTo>
                <a:close/>
                <a:moveTo>
                  <a:pt x="8706634" y="5143057"/>
                </a:moveTo>
                <a:lnTo>
                  <a:pt x="9176104" y="5143057"/>
                </a:lnTo>
                <a:lnTo>
                  <a:pt x="9176104" y="5244969"/>
                </a:lnTo>
                <a:lnTo>
                  <a:pt x="8707060" y="5244969"/>
                </a:lnTo>
                <a:lnTo>
                  <a:pt x="8709420" y="5198237"/>
                </a:lnTo>
                <a:close/>
                <a:moveTo>
                  <a:pt x="1242485" y="5143057"/>
                </a:moveTo>
                <a:lnTo>
                  <a:pt x="1714449" y="5143057"/>
                </a:lnTo>
                <a:lnTo>
                  <a:pt x="1711662" y="5198237"/>
                </a:lnTo>
                <a:lnTo>
                  <a:pt x="1714022" y="5244969"/>
                </a:lnTo>
                <a:lnTo>
                  <a:pt x="1242485" y="5244969"/>
                </a:lnTo>
                <a:close/>
                <a:moveTo>
                  <a:pt x="2787" y="5143057"/>
                </a:moveTo>
                <a:lnTo>
                  <a:pt x="97302" y="5143057"/>
                </a:lnTo>
                <a:lnTo>
                  <a:pt x="97302" y="5244969"/>
                </a:lnTo>
                <a:lnTo>
                  <a:pt x="2360" y="5244969"/>
                </a:lnTo>
                <a:lnTo>
                  <a:pt x="0" y="5198237"/>
                </a:lnTo>
                <a:close/>
                <a:moveTo>
                  <a:pt x="623389" y="4939239"/>
                </a:moveTo>
                <a:lnTo>
                  <a:pt x="725299" y="4939239"/>
                </a:lnTo>
                <a:lnTo>
                  <a:pt x="725299" y="5450061"/>
                </a:lnTo>
                <a:lnTo>
                  <a:pt x="623389" y="5450061"/>
                </a:lnTo>
                <a:close/>
                <a:moveTo>
                  <a:pt x="86723" y="4273524"/>
                </a:moveTo>
                <a:lnTo>
                  <a:pt x="106218" y="4371093"/>
                </a:lnTo>
                <a:cubicBezTo>
                  <a:pt x="106218" y="4407717"/>
                  <a:pt x="98813" y="4442589"/>
                  <a:pt x="85418" y="4474296"/>
                </a:cubicBezTo>
                <a:lnTo>
                  <a:pt x="47492" y="4530579"/>
                </a:lnTo>
                <a:close/>
                <a:moveTo>
                  <a:pt x="9745526" y="4208037"/>
                </a:moveTo>
                <a:cubicBezTo>
                  <a:pt x="9655081" y="4208037"/>
                  <a:pt x="9582469" y="4280647"/>
                  <a:pt x="9582469" y="4371093"/>
                </a:cubicBezTo>
                <a:cubicBezTo>
                  <a:pt x="9582469" y="4461537"/>
                  <a:pt x="9655081" y="4534147"/>
                  <a:pt x="9745526" y="4534147"/>
                </a:cubicBezTo>
                <a:cubicBezTo>
                  <a:pt x="9835970" y="4534147"/>
                  <a:pt x="9908582" y="4461537"/>
                  <a:pt x="9908582" y="4371093"/>
                </a:cubicBezTo>
                <a:cubicBezTo>
                  <a:pt x="9908582" y="4280647"/>
                  <a:pt x="9835970" y="4208037"/>
                  <a:pt x="9745526" y="4208037"/>
                </a:cubicBezTo>
                <a:close/>
                <a:moveTo>
                  <a:pt x="1498539" y="4208037"/>
                </a:moveTo>
                <a:cubicBezTo>
                  <a:pt x="1408093" y="4208037"/>
                  <a:pt x="1335482" y="4280647"/>
                  <a:pt x="1335482" y="4371093"/>
                </a:cubicBezTo>
                <a:cubicBezTo>
                  <a:pt x="1335482" y="4461537"/>
                  <a:pt x="1408093" y="4534147"/>
                  <a:pt x="1498539" y="4534147"/>
                </a:cubicBezTo>
                <a:cubicBezTo>
                  <a:pt x="1588983" y="4534147"/>
                  <a:pt x="1661593" y="4461537"/>
                  <a:pt x="1661593" y="4371093"/>
                </a:cubicBezTo>
                <a:cubicBezTo>
                  <a:pt x="1661593" y="4280647"/>
                  <a:pt x="1588983" y="4208037"/>
                  <a:pt x="1498539" y="4208037"/>
                </a:cubicBezTo>
                <a:close/>
                <a:moveTo>
                  <a:pt x="8870376" y="4115043"/>
                </a:moveTo>
                <a:lnTo>
                  <a:pt x="8972285" y="4115043"/>
                </a:lnTo>
                <a:lnTo>
                  <a:pt x="8972285" y="4625865"/>
                </a:lnTo>
                <a:lnTo>
                  <a:pt x="8870376" y="4625865"/>
                </a:lnTo>
                <a:close/>
                <a:moveTo>
                  <a:pt x="623387" y="4115043"/>
                </a:moveTo>
                <a:lnTo>
                  <a:pt x="725297" y="4115043"/>
                </a:lnTo>
                <a:lnTo>
                  <a:pt x="725297" y="4625865"/>
                </a:lnTo>
                <a:lnTo>
                  <a:pt x="623387" y="4625865"/>
                </a:lnTo>
                <a:close/>
                <a:moveTo>
                  <a:pt x="9744252" y="4106125"/>
                </a:moveTo>
                <a:cubicBezTo>
                  <a:pt x="9890747" y="4106125"/>
                  <a:pt x="10009217" y="4224597"/>
                  <a:pt x="10009217" y="4371093"/>
                </a:cubicBezTo>
                <a:cubicBezTo>
                  <a:pt x="10009217" y="4517587"/>
                  <a:pt x="9890747" y="4636057"/>
                  <a:pt x="9744252" y="4636057"/>
                </a:cubicBezTo>
                <a:cubicBezTo>
                  <a:pt x="9597757" y="4636057"/>
                  <a:pt x="9479286" y="4517587"/>
                  <a:pt x="9479286" y="4371093"/>
                </a:cubicBezTo>
                <a:cubicBezTo>
                  <a:pt x="9479286" y="4224597"/>
                  <a:pt x="9597757" y="4106125"/>
                  <a:pt x="9744252" y="4106125"/>
                </a:cubicBezTo>
                <a:close/>
                <a:moveTo>
                  <a:pt x="1499812" y="4106125"/>
                </a:moveTo>
                <a:cubicBezTo>
                  <a:pt x="1646307" y="4106125"/>
                  <a:pt x="1764778" y="4224597"/>
                  <a:pt x="1764778" y="4371093"/>
                </a:cubicBezTo>
                <a:cubicBezTo>
                  <a:pt x="1764778" y="4517587"/>
                  <a:pt x="1646307" y="4636057"/>
                  <a:pt x="1499812" y="4636057"/>
                </a:cubicBezTo>
                <a:cubicBezTo>
                  <a:pt x="1353316" y="4634783"/>
                  <a:pt x="1234846" y="4517587"/>
                  <a:pt x="1234846" y="4371093"/>
                </a:cubicBezTo>
                <a:cubicBezTo>
                  <a:pt x="1234846" y="4224597"/>
                  <a:pt x="1353316" y="4106125"/>
                  <a:pt x="1499812" y="4106125"/>
                </a:cubicBezTo>
                <a:close/>
                <a:moveTo>
                  <a:pt x="9489477" y="3495941"/>
                </a:moveTo>
                <a:lnTo>
                  <a:pt x="10000300" y="3495941"/>
                </a:lnTo>
                <a:lnTo>
                  <a:pt x="10000300" y="3597851"/>
                </a:lnTo>
                <a:lnTo>
                  <a:pt x="9489477" y="3597851"/>
                </a:lnTo>
                <a:close/>
                <a:moveTo>
                  <a:pt x="2066685" y="3495941"/>
                </a:moveTo>
                <a:lnTo>
                  <a:pt x="2154931" y="3495941"/>
                </a:lnTo>
                <a:lnTo>
                  <a:pt x="2133958" y="3530464"/>
                </a:lnTo>
                <a:lnTo>
                  <a:pt x="2101496" y="3597851"/>
                </a:lnTo>
                <a:lnTo>
                  <a:pt x="2066685" y="3597851"/>
                </a:lnTo>
                <a:close/>
                <a:moveTo>
                  <a:pt x="674343" y="3383841"/>
                </a:moveTo>
                <a:cubicBezTo>
                  <a:pt x="583899" y="3383841"/>
                  <a:pt x="511289" y="3456451"/>
                  <a:pt x="511289" y="3546897"/>
                </a:cubicBezTo>
                <a:cubicBezTo>
                  <a:pt x="511289" y="3637341"/>
                  <a:pt x="583899" y="3709953"/>
                  <a:pt x="674343" y="3709953"/>
                </a:cubicBezTo>
                <a:cubicBezTo>
                  <a:pt x="764789" y="3709953"/>
                  <a:pt x="837399" y="3637341"/>
                  <a:pt x="837399" y="3546897"/>
                </a:cubicBezTo>
                <a:cubicBezTo>
                  <a:pt x="837399" y="3456451"/>
                  <a:pt x="764789" y="3383841"/>
                  <a:pt x="674343" y="3383841"/>
                </a:cubicBezTo>
                <a:close/>
                <a:moveTo>
                  <a:pt x="8870376" y="3292121"/>
                </a:moveTo>
                <a:lnTo>
                  <a:pt x="8972285" y="3292121"/>
                </a:lnTo>
                <a:lnTo>
                  <a:pt x="8972285" y="3802945"/>
                </a:lnTo>
                <a:lnTo>
                  <a:pt x="8870376" y="3802945"/>
                </a:lnTo>
                <a:close/>
                <a:moveTo>
                  <a:pt x="8142327" y="3292121"/>
                </a:moveTo>
                <a:lnTo>
                  <a:pt x="8148089" y="3292121"/>
                </a:lnTo>
                <a:lnTo>
                  <a:pt x="8148089" y="3301606"/>
                </a:lnTo>
                <a:close/>
                <a:moveTo>
                  <a:pt x="1447583" y="3292121"/>
                </a:moveTo>
                <a:lnTo>
                  <a:pt x="1549493" y="3292121"/>
                </a:lnTo>
                <a:lnTo>
                  <a:pt x="1549493" y="3802945"/>
                </a:lnTo>
                <a:lnTo>
                  <a:pt x="1447583" y="3802945"/>
                </a:lnTo>
                <a:close/>
                <a:moveTo>
                  <a:pt x="675617" y="3281931"/>
                </a:moveTo>
                <a:cubicBezTo>
                  <a:pt x="822113" y="3281931"/>
                  <a:pt x="940583" y="3400401"/>
                  <a:pt x="940583" y="3546897"/>
                </a:cubicBezTo>
                <a:cubicBezTo>
                  <a:pt x="940583" y="3693393"/>
                  <a:pt x="822113" y="3811861"/>
                  <a:pt x="675617" y="3811861"/>
                </a:cubicBezTo>
                <a:cubicBezTo>
                  <a:pt x="529123" y="3811861"/>
                  <a:pt x="410652" y="3693393"/>
                  <a:pt x="410652" y="3546897"/>
                </a:cubicBezTo>
                <a:cubicBezTo>
                  <a:pt x="410652" y="3400401"/>
                  <a:pt x="529123" y="3281931"/>
                  <a:pt x="675617" y="3281931"/>
                </a:cubicBezTo>
                <a:close/>
                <a:moveTo>
                  <a:pt x="1242482" y="2671745"/>
                </a:moveTo>
                <a:lnTo>
                  <a:pt x="1753305" y="2671745"/>
                </a:lnTo>
                <a:lnTo>
                  <a:pt x="1753305" y="2773657"/>
                </a:lnTo>
                <a:lnTo>
                  <a:pt x="1242482" y="2773657"/>
                </a:lnTo>
                <a:close/>
                <a:moveTo>
                  <a:pt x="8921331" y="2560919"/>
                </a:moveTo>
                <a:cubicBezTo>
                  <a:pt x="8832160" y="2560919"/>
                  <a:pt x="8758275" y="2633529"/>
                  <a:pt x="8758275" y="2723975"/>
                </a:cubicBezTo>
                <a:cubicBezTo>
                  <a:pt x="8758275" y="2814419"/>
                  <a:pt x="8830885" y="2887029"/>
                  <a:pt x="8921331" y="2887029"/>
                </a:cubicBezTo>
                <a:cubicBezTo>
                  <a:pt x="9011776" y="2887029"/>
                  <a:pt x="9084386" y="2814419"/>
                  <a:pt x="9084386" y="2723975"/>
                </a:cubicBezTo>
                <a:cubicBezTo>
                  <a:pt x="9084386" y="2633529"/>
                  <a:pt x="9011776" y="2560919"/>
                  <a:pt x="8921331" y="2560919"/>
                </a:cubicBezTo>
                <a:close/>
                <a:moveTo>
                  <a:pt x="2322726" y="2560919"/>
                </a:moveTo>
                <a:cubicBezTo>
                  <a:pt x="2232282" y="2560919"/>
                  <a:pt x="2159671" y="2633529"/>
                  <a:pt x="2159671" y="2723975"/>
                </a:cubicBezTo>
                <a:cubicBezTo>
                  <a:pt x="2159671" y="2814419"/>
                  <a:pt x="2232282" y="2887029"/>
                  <a:pt x="2322726" y="2887029"/>
                </a:cubicBezTo>
                <a:cubicBezTo>
                  <a:pt x="2411897" y="2885757"/>
                  <a:pt x="2485782" y="2813145"/>
                  <a:pt x="2485782" y="2723975"/>
                </a:cubicBezTo>
                <a:cubicBezTo>
                  <a:pt x="2485782" y="2633529"/>
                  <a:pt x="2413173" y="2560919"/>
                  <a:pt x="2322726" y="2560919"/>
                </a:cubicBezTo>
                <a:close/>
                <a:moveTo>
                  <a:pt x="9694571" y="2553886"/>
                </a:moveTo>
                <a:lnTo>
                  <a:pt x="9792198" y="2714584"/>
                </a:lnTo>
                <a:lnTo>
                  <a:pt x="9796481" y="2723476"/>
                </a:lnTo>
                <a:lnTo>
                  <a:pt x="9796481" y="2978749"/>
                </a:lnTo>
                <a:lnTo>
                  <a:pt x="9694571" y="2978749"/>
                </a:lnTo>
                <a:close/>
                <a:moveTo>
                  <a:pt x="772671" y="2477905"/>
                </a:moveTo>
                <a:lnTo>
                  <a:pt x="778813" y="2479809"/>
                </a:lnTo>
                <a:cubicBezTo>
                  <a:pt x="873936" y="2519996"/>
                  <a:pt x="940575" y="2614103"/>
                  <a:pt x="940575" y="2723975"/>
                </a:cubicBezTo>
                <a:cubicBezTo>
                  <a:pt x="940575" y="2870469"/>
                  <a:pt x="822106" y="2988941"/>
                  <a:pt x="675608" y="2988941"/>
                </a:cubicBezTo>
                <a:cubicBezTo>
                  <a:pt x="620673" y="2988463"/>
                  <a:pt x="569678" y="2971504"/>
                  <a:pt x="527394" y="2942835"/>
                </a:cubicBezTo>
                <a:lnTo>
                  <a:pt x="521341" y="2937832"/>
                </a:lnTo>
                <a:lnTo>
                  <a:pt x="566336" y="2844427"/>
                </a:lnTo>
                <a:lnTo>
                  <a:pt x="610701" y="2874271"/>
                </a:lnTo>
                <a:cubicBezTo>
                  <a:pt x="630227" y="2882491"/>
                  <a:pt x="651723" y="2887029"/>
                  <a:pt x="674334" y="2887029"/>
                </a:cubicBezTo>
                <a:cubicBezTo>
                  <a:pt x="764780" y="2885757"/>
                  <a:pt x="837390" y="2813145"/>
                  <a:pt x="837390" y="2723975"/>
                </a:cubicBezTo>
                <a:cubicBezTo>
                  <a:pt x="837390" y="2656141"/>
                  <a:pt x="796547" y="2598339"/>
                  <a:pt x="737968" y="2573678"/>
                </a:cubicBezTo>
                <a:lnTo>
                  <a:pt x="717037" y="2569481"/>
                </a:lnTo>
                <a:close/>
                <a:moveTo>
                  <a:pt x="8046180" y="2467925"/>
                </a:moveTo>
                <a:lnTo>
                  <a:pt x="8148089" y="2467925"/>
                </a:lnTo>
                <a:lnTo>
                  <a:pt x="8148089" y="2978749"/>
                </a:lnTo>
                <a:lnTo>
                  <a:pt x="8046180" y="2978749"/>
                </a:lnTo>
                <a:close/>
                <a:moveTo>
                  <a:pt x="8921331" y="2459009"/>
                </a:moveTo>
                <a:cubicBezTo>
                  <a:pt x="9067826" y="2459009"/>
                  <a:pt x="9186296" y="2577479"/>
                  <a:pt x="9186296" y="2723975"/>
                </a:cubicBezTo>
                <a:cubicBezTo>
                  <a:pt x="9186296" y="2870469"/>
                  <a:pt x="9067826" y="2988941"/>
                  <a:pt x="8921331" y="2988941"/>
                </a:cubicBezTo>
                <a:cubicBezTo>
                  <a:pt x="8774836" y="2988941"/>
                  <a:pt x="8656365" y="2870469"/>
                  <a:pt x="8656365" y="2723975"/>
                </a:cubicBezTo>
                <a:cubicBezTo>
                  <a:pt x="8656365" y="2577479"/>
                  <a:pt x="8774836" y="2459009"/>
                  <a:pt x="8921331" y="2459009"/>
                </a:cubicBezTo>
                <a:close/>
                <a:moveTo>
                  <a:pt x="2322726" y="2459009"/>
                </a:moveTo>
                <a:cubicBezTo>
                  <a:pt x="2469222" y="2459009"/>
                  <a:pt x="2587692" y="2577479"/>
                  <a:pt x="2587692" y="2723975"/>
                </a:cubicBezTo>
                <a:cubicBezTo>
                  <a:pt x="2587692" y="2870469"/>
                  <a:pt x="2469222" y="2988941"/>
                  <a:pt x="2322726" y="2988941"/>
                </a:cubicBezTo>
                <a:cubicBezTo>
                  <a:pt x="2176232" y="2988941"/>
                  <a:pt x="2057761" y="2869197"/>
                  <a:pt x="2057761" y="2723975"/>
                </a:cubicBezTo>
                <a:cubicBezTo>
                  <a:pt x="2057761" y="2577479"/>
                  <a:pt x="2176232" y="2459009"/>
                  <a:pt x="2322726" y="2459009"/>
                </a:cubicBezTo>
                <a:close/>
                <a:moveTo>
                  <a:pt x="7842360" y="1848825"/>
                </a:moveTo>
                <a:lnTo>
                  <a:pt x="8353182" y="1848825"/>
                </a:lnTo>
                <a:lnTo>
                  <a:pt x="8353182" y="1950733"/>
                </a:lnTo>
                <a:lnTo>
                  <a:pt x="7842360" y="1950733"/>
                </a:lnTo>
                <a:close/>
                <a:moveTo>
                  <a:pt x="6223404" y="1848825"/>
                </a:moveTo>
                <a:lnTo>
                  <a:pt x="6704792" y="1848825"/>
                </a:lnTo>
                <a:lnTo>
                  <a:pt x="6704792" y="1950733"/>
                </a:lnTo>
                <a:lnTo>
                  <a:pt x="6512646" y="1950733"/>
                </a:lnTo>
                <a:lnTo>
                  <a:pt x="6413573" y="1911670"/>
                </a:lnTo>
                <a:cubicBezTo>
                  <a:pt x="6359984" y="1892049"/>
                  <a:pt x="6305781" y="1873700"/>
                  <a:pt x="6251001" y="1856662"/>
                </a:cubicBezTo>
                <a:close/>
                <a:moveTo>
                  <a:pt x="2890884" y="1848825"/>
                </a:moveTo>
                <a:lnTo>
                  <a:pt x="3401707" y="1848825"/>
                </a:lnTo>
                <a:lnTo>
                  <a:pt x="3401707" y="1950733"/>
                </a:lnTo>
                <a:lnTo>
                  <a:pt x="2890884" y="1950733"/>
                </a:lnTo>
                <a:close/>
                <a:moveTo>
                  <a:pt x="1242493" y="1848825"/>
                </a:moveTo>
                <a:lnTo>
                  <a:pt x="1753316" y="1848825"/>
                </a:lnTo>
                <a:lnTo>
                  <a:pt x="1753316" y="1950733"/>
                </a:lnTo>
                <a:lnTo>
                  <a:pt x="1242493" y="1950733"/>
                </a:lnTo>
                <a:close/>
                <a:moveTo>
                  <a:pt x="8921331" y="1736725"/>
                </a:moveTo>
                <a:cubicBezTo>
                  <a:pt x="8832160" y="1736725"/>
                  <a:pt x="8758275" y="1809335"/>
                  <a:pt x="8758275" y="1899781"/>
                </a:cubicBezTo>
                <a:cubicBezTo>
                  <a:pt x="8758275" y="1990225"/>
                  <a:pt x="8830885" y="2062835"/>
                  <a:pt x="8921331" y="2062835"/>
                </a:cubicBezTo>
                <a:cubicBezTo>
                  <a:pt x="9011776" y="2062835"/>
                  <a:pt x="9084386" y="1990225"/>
                  <a:pt x="9084386" y="1899781"/>
                </a:cubicBezTo>
                <a:cubicBezTo>
                  <a:pt x="9084386" y="1809335"/>
                  <a:pt x="9011776" y="1736725"/>
                  <a:pt x="8921331" y="1736725"/>
                </a:cubicBezTo>
                <a:close/>
                <a:moveTo>
                  <a:pt x="7223258" y="1643731"/>
                </a:moveTo>
                <a:lnTo>
                  <a:pt x="7325168" y="1643731"/>
                </a:lnTo>
                <a:lnTo>
                  <a:pt x="7325168" y="2154553"/>
                </a:lnTo>
                <a:lnTo>
                  <a:pt x="7223258" y="2154553"/>
                </a:lnTo>
                <a:close/>
                <a:moveTo>
                  <a:pt x="2271782" y="1643731"/>
                </a:moveTo>
                <a:lnTo>
                  <a:pt x="2373691" y="1643731"/>
                </a:lnTo>
                <a:lnTo>
                  <a:pt x="2373691" y="2154553"/>
                </a:lnTo>
                <a:lnTo>
                  <a:pt x="2271782" y="2154553"/>
                </a:lnTo>
                <a:close/>
                <a:moveTo>
                  <a:pt x="8921331" y="1634813"/>
                </a:moveTo>
                <a:cubicBezTo>
                  <a:pt x="8957955" y="1634813"/>
                  <a:pt x="8992827" y="1642218"/>
                  <a:pt x="9024534" y="1655614"/>
                </a:cubicBezTo>
                <a:lnTo>
                  <a:pt x="9036119" y="1661896"/>
                </a:lnTo>
                <a:lnTo>
                  <a:pt x="9067478" y="1694788"/>
                </a:lnTo>
                <a:lnTo>
                  <a:pt x="9168482" y="1811390"/>
                </a:lnTo>
                <a:lnTo>
                  <a:pt x="9186296" y="1899781"/>
                </a:lnTo>
                <a:cubicBezTo>
                  <a:pt x="9186296" y="2046275"/>
                  <a:pt x="9067826" y="2164745"/>
                  <a:pt x="8921331" y="2164745"/>
                </a:cubicBezTo>
                <a:cubicBezTo>
                  <a:pt x="8774836" y="2164745"/>
                  <a:pt x="8656365" y="2046275"/>
                  <a:pt x="8656365" y="1899781"/>
                </a:cubicBezTo>
                <a:cubicBezTo>
                  <a:pt x="8656365" y="1753285"/>
                  <a:pt x="8774836" y="1634813"/>
                  <a:pt x="8921331" y="1634813"/>
                </a:cubicBezTo>
                <a:close/>
                <a:moveTo>
                  <a:pt x="3969851" y="1634813"/>
                </a:moveTo>
                <a:cubicBezTo>
                  <a:pt x="4079723" y="1634813"/>
                  <a:pt x="4173831" y="1701454"/>
                  <a:pt x="4214017" y="1796577"/>
                </a:cubicBezTo>
                <a:lnTo>
                  <a:pt x="4223093" y="1841608"/>
                </a:lnTo>
                <a:lnTo>
                  <a:pt x="4170081" y="1856662"/>
                </a:lnTo>
                <a:lnTo>
                  <a:pt x="4127174" y="1871180"/>
                </a:lnTo>
                <a:lnTo>
                  <a:pt x="4120150" y="1836147"/>
                </a:lnTo>
                <a:cubicBezTo>
                  <a:pt x="4095488" y="1777568"/>
                  <a:pt x="4037686" y="1736725"/>
                  <a:pt x="3969851" y="1736725"/>
                </a:cubicBezTo>
                <a:cubicBezTo>
                  <a:pt x="3880680" y="1736725"/>
                  <a:pt x="3806796" y="1809335"/>
                  <a:pt x="3806796" y="1899781"/>
                </a:cubicBezTo>
                <a:cubicBezTo>
                  <a:pt x="3806796" y="1922392"/>
                  <a:pt x="3811334" y="1943889"/>
                  <a:pt x="3819555" y="1963414"/>
                </a:cubicBezTo>
                <a:lnTo>
                  <a:pt x="3832208" y="1982224"/>
                </a:lnTo>
                <a:lnTo>
                  <a:pt x="3741230" y="2026051"/>
                </a:lnTo>
                <a:lnTo>
                  <a:pt x="3725686" y="2002984"/>
                </a:lnTo>
                <a:cubicBezTo>
                  <a:pt x="3712291" y="1971277"/>
                  <a:pt x="3704886" y="1936405"/>
                  <a:pt x="3704886" y="1899781"/>
                </a:cubicBezTo>
                <a:cubicBezTo>
                  <a:pt x="3704886" y="1753285"/>
                  <a:pt x="3823356" y="1634813"/>
                  <a:pt x="3969851" y="1634813"/>
                </a:cubicBezTo>
                <a:close/>
                <a:moveTo>
                  <a:pt x="7842360" y="1024629"/>
                </a:moveTo>
                <a:lnTo>
                  <a:pt x="8330359" y="1024629"/>
                </a:lnTo>
                <a:lnTo>
                  <a:pt x="8353182" y="1042565"/>
                </a:lnTo>
                <a:lnTo>
                  <a:pt x="8353182" y="1126539"/>
                </a:lnTo>
                <a:lnTo>
                  <a:pt x="7842360" y="1126539"/>
                </a:lnTo>
                <a:close/>
                <a:moveTo>
                  <a:pt x="5371048" y="1024629"/>
                </a:moveTo>
                <a:lnTo>
                  <a:pt x="5881870" y="1024629"/>
                </a:lnTo>
                <a:lnTo>
                  <a:pt x="5881870" y="1126539"/>
                </a:lnTo>
                <a:lnTo>
                  <a:pt x="5371048" y="1126539"/>
                </a:lnTo>
                <a:close/>
                <a:moveTo>
                  <a:pt x="4538001" y="1024629"/>
                </a:moveTo>
                <a:lnTo>
                  <a:pt x="5048825" y="1024629"/>
                </a:lnTo>
                <a:lnTo>
                  <a:pt x="5048825" y="1126539"/>
                </a:lnTo>
                <a:lnTo>
                  <a:pt x="4538001" y="1126539"/>
                </a:lnTo>
                <a:close/>
                <a:moveTo>
                  <a:pt x="2890886" y="1024629"/>
                </a:moveTo>
                <a:lnTo>
                  <a:pt x="3401709" y="1024629"/>
                </a:lnTo>
                <a:lnTo>
                  <a:pt x="3401709" y="1126539"/>
                </a:lnTo>
                <a:lnTo>
                  <a:pt x="2890886" y="1126539"/>
                </a:lnTo>
                <a:close/>
                <a:moveTo>
                  <a:pt x="6450017" y="912529"/>
                </a:moveTo>
                <a:cubicBezTo>
                  <a:pt x="6359572" y="912529"/>
                  <a:pt x="6286962" y="985139"/>
                  <a:pt x="6286962" y="1075585"/>
                </a:cubicBezTo>
                <a:cubicBezTo>
                  <a:pt x="6286962" y="1166029"/>
                  <a:pt x="6359572" y="1238639"/>
                  <a:pt x="6450017" y="1238639"/>
                </a:cubicBezTo>
                <a:cubicBezTo>
                  <a:pt x="6540463" y="1238639"/>
                  <a:pt x="6613073" y="1166029"/>
                  <a:pt x="6613073" y="1075585"/>
                </a:cubicBezTo>
                <a:cubicBezTo>
                  <a:pt x="6613073" y="985139"/>
                  <a:pt x="6540463" y="912529"/>
                  <a:pt x="6450017" y="912529"/>
                </a:cubicBezTo>
                <a:close/>
                <a:moveTo>
                  <a:pt x="2373692" y="828587"/>
                </a:moveTo>
                <a:lnTo>
                  <a:pt x="2373692" y="1331633"/>
                </a:lnTo>
                <a:lnTo>
                  <a:pt x="2271782" y="1331633"/>
                </a:lnTo>
                <a:lnTo>
                  <a:pt x="2271782" y="895706"/>
                </a:lnTo>
                <a:lnTo>
                  <a:pt x="2297278" y="877575"/>
                </a:lnTo>
                <a:close/>
                <a:moveTo>
                  <a:pt x="7223258" y="820809"/>
                </a:moveTo>
                <a:lnTo>
                  <a:pt x="7325168" y="820809"/>
                </a:lnTo>
                <a:lnTo>
                  <a:pt x="7325168" y="1331633"/>
                </a:lnTo>
                <a:lnTo>
                  <a:pt x="7223258" y="1331633"/>
                </a:lnTo>
                <a:close/>
                <a:moveTo>
                  <a:pt x="3918899" y="820809"/>
                </a:moveTo>
                <a:lnTo>
                  <a:pt x="4020808" y="820809"/>
                </a:lnTo>
                <a:lnTo>
                  <a:pt x="4020808" y="1331633"/>
                </a:lnTo>
                <a:lnTo>
                  <a:pt x="3918899" y="1331633"/>
                </a:lnTo>
                <a:close/>
                <a:moveTo>
                  <a:pt x="6451292" y="810617"/>
                </a:moveTo>
                <a:cubicBezTo>
                  <a:pt x="6597788" y="810617"/>
                  <a:pt x="6716257" y="929089"/>
                  <a:pt x="6716257" y="1075585"/>
                </a:cubicBezTo>
                <a:cubicBezTo>
                  <a:pt x="6716257" y="1222079"/>
                  <a:pt x="6597788" y="1340549"/>
                  <a:pt x="6451292" y="1340549"/>
                </a:cubicBezTo>
                <a:cubicBezTo>
                  <a:pt x="6303522" y="1340549"/>
                  <a:pt x="6186326" y="1222079"/>
                  <a:pt x="6186326" y="1075585"/>
                </a:cubicBezTo>
                <a:cubicBezTo>
                  <a:pt x="6186326" y="929089"/>
                  <a:pt x="6304797" y="810617"/>
                  <a:pt x="6451292" y="810617"/>
                </a:cubicBezTo>
                <a:close/>
                <a:moveTo>
                  <a:pt x="6399063" y="125503"/>
                </a:moveTo>
                <a:lnTo>
                  <a:pt x="6500973" y="149024"/>
                </a:lnTo>
                <a:lnTo>
                  <a:pt x="6500973" y="508711"/>
                </a:lnTo>
                <a:lnTo>
                  <a:pt x="6399063" y="508711"/>
                </a:lnTo>
                <a:close/>
                <a:moveTo>
                  <a:pt x="4743094" y="101073"/>
                </a:moveTo>
                <a:lnTo>
                  <a:pt x="4845004" y="101073"/>
                </a:lnTo>
                <a:lnTo>
                  <a:pt x="4845004" y="508711"/>
                </a:lnTo>
                <a:lnTo>
                  <a:pt x="4743094" y="508711"/>
                </a:lnTo>
                <a:close/>
                <a:moveTo>
                  <a:pt x="4174642" y="91020"/>
                </a:moveTo>
                <a:lnTo>
                  <a:pt x="4214021" y="149458"/>
                </a:lnTo>
                <a:cubicBezTo>
                  <a:pt x="4227416" y="181166"/>
                  <a:pt x="4234820" y="216038"/>
                  <a:pt x="4234820" y="252661"/>
                </a:cubicBezTo>
                <a:cubicBezTo>
                  <a:pt x="4234820" y="399157"/>
                  <a:pt x="4116350" y="517629"/>
                  <a:pt x="3969854" y="517629"/>
                </a:cubicBezTo>
                <a:cubicBezTo>
                  <a:pt x="3823359" y="517629"/>
                  <a:pt x="3704889" y="399157"/>
                  <a:pt x="3704889" y="252661"/>
                </a:cubicBezTo>
                <a:lnTo>
                  <a:pt x="3714113" y="206895"/>
                </a:lnTo>
                <a:lnTo>
                  <a:pt x="3829928" y="174007"/>
                </a:lnTo>
                <a:lnTo>
                  <a:pt x="3819737" y="189028"/>
                </a:lnTo>
                <a:cubicBezTo>
                  <a:pt x="3811417" y="208554"/>
                  <a:pt x="3806799" y="230050"/>
                  <a:pt x="3806799" y="252661"/>
                </a:cubicBezTo>
                <a:cubicBezTo>
                  <a:pt x="3806799" y="343107"/>
                  <a:pt x="3879410" y="415717"/>
                  <a:pt x="3969854" y="415717"/>
                </a:cubicBezTo>
                <a:cubicBezTo>
                  <a:pt x="4060300" y="415717"/>
                  <a:pt x="4132911" y="343107"/>
                  <a:pt x="4132911" y="252661"/>
                </a:cubicBezTo>
                <a:cubicBezTo>
                  <a:pt x="4132911" y="207439"/>
                  <a:pt x="4114759" y="166676"/>
                  <a:pt x="4085300" y="137218"/>
                </a:cubicBezTo>
                <a:lnTo>
                  <a:pt x="4056168" y="117622"/>
                </a:lnTo>
                <a:lnTo>
                  <a:pt x="4160436" y="93557"/>
                </a:lnTo>
                <a:close/>
                <a:moveTo>
                  <a:pt x="5625822" y="89607"/>
                </a:moveTo>
                <a:cubicBezTo>
                  <a:pt x="5535377" y="89607"/>
                  <a:pt x="5462766" y="162217"/>
                  <a:pt x="5462766" y="252661"/>
                </a:cubicBezTo>
                <a:cubicBezTo>
                  <a:pt x="5462766" y="343107"/>
                  <a:pt x="5535377" y="415717"/>
                  <a:pt x="5625822" y="415717"/>
                </a:cubicBezTo>
                <a:cubicBezTo>
                  <a:pt x="5716267" y="414445"/>
                  <a:pt x="5788878" y="341833"/>
                  <a:pt x="5788878" y="252661"/>
                </a:cubicBezTo>
                <a:cubicBezTo>
                  <a:pt x="5788878" y="162217"/>
                  <a:pt x="5716267" y="89607"/>
                  <a:pt x="5625822" y="89607"/>
                </a:cubicBezTo>
                <a:close/>
                <a:moveTo>
                  <a:pt x="5551305" y="0"/>
                </a:moveTo>
                <a:lnTo>
                  <a:pt x="5741268" y="14445"/>
                </a:lnTo>
                <a:lnTo>
                  <a:pt x="5775311" y="32907"/>
                </a:lnTo>
                <a:cubicBezTo>
                  <a:pt x="5845785" y="80491"/>
                  <a:pt x="5892062" y="161102"/>
                  <a:pt x="5892062" y="252661"/>
                </a:cubicBezTo>
                <a:cubicBezTo>
                  <a:pt x="5892062" y="399157"/>
                  <a:pt x="5773592" y="517629"/>
                  <a:pt x="5627096" y="517629"/>
                </a:cubicBezTo>
                <a:cubicBezTo>
                  <a:pt x="5480601" y="516353"/>
                  <a:pt x="5362131" y="397885"/>
                  <a:pt x="5362131" y="252661"/>
                </a:cubicBezTo>
                <a:cubicBezTo>
                  <a:pt x="5362131" y="142791"/>
                  <a:pt x="5428771" y="48684"/>
                  <a:pt x="5523893" y="8497"/>
                </a:cubicBezTo>
                <a:close/>
              </a:path>
            </a:pathLst>
          </a:custGeom>
          <a:gradFill>
            <a:gsLst>
              <a:gs pos="100000">
                <a:schemeClr val="accent1">
                  <a:lumMod val="50000"/>
                  <a:alpha val="15000"/>
                </a:schemeClr>
              </a:gs>
              <a:gs pos="0">
                <a:schemeClr val="accent1">
                  <a:lumMod val="50000"/>
                  <a:alpha val="0"/>
                </a:schemeClr>
              </a:gs>
            </a:gsLst>
            <a:lin ang="18900000" scaled="0"/>
          </a:gradFill>
          <a:ln w="12735" cap="flat">
            <a:noFill/>
            <a:prstDash val="solid"/>
            <a:miter/>
          </a:ln>
        </p:spPr>
        <p:txBody>
          <a:bodyPr rtlCol="0" anchor="ctr"/>
          <a:lstStyle/>
          <a:p>
            <a:endParaRPr lang="en-GB"/>
          </a:p>
        </p:txBody>
      </p:sp>
      <p:sp>
        <p:nvSpPr>
          <p:cNvPr id="19" name="Circle: Hollow 429">
            <a:extLst>
              <a:ext uri="{FF2B5EF4-FFF2-40B4-BE49-F238E27FC236}">
                <a16:creationId xmlns:a16="http://schemas.microsoft.com/office/drawing/2014/main" id="{BDA9392A-9839-124B-8A4C-DEF2DFFCFCC7}"/>
              </a:ext>
            </a:extLst>
          </p:cNvPr>
          <p:cNvSpPr/>
          <p:nvPr userDrawn="1"/>
        </p:nvSpPr>
        <p:spPr>
          <a:xfrm flipV="1">
            <a:off x="-1489805" y="945142"/>
            <a:ext cx="7366730" cy="7366728"/>
          </a:xfrm>
          <a:prstGeom prst="donut">
            <a:avLst>
              <a:gd name="adj" fmla="val 25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pic>
        <p:nvPicPr>
          <p:cNvPr id="20" name="Picture 19">
            <a:extLst>
              <a:ext uri="{FF2B5EF4-FFF2-40B4-BE49-F238E27FC236}">
                <a16:creationId xmlns:a16="http://schemas.microsoft.com/office/drawing/2014/main" id="{7ADD9CC3-F522-5240-B04B-5FD2198C6567}"/>
              </a:ext>
            </a:extLst>
          </p:cNvPr>
          <p:cNvPicPr>
            <a:picLocks/>
          </p:cNvPicPr>
          <p:nvPr userDrawn="1"/>
        </p:nvPicPr>
        <p:blipFill>
          <a:blip r:embed="rId3">
            <a:extLst>
              <a:ext uri="{28A0092B-C50C-407E-A947-70E740481C1C}">
                <a14:useLocalDpi xmlns:a14="http://schemas.microsoft.com/office/drawing/2010/main" val="0"/>
              </a:ext>
            </a:extLst>
          </a:blip>
          <a:srcRect/>
          <a:stretch/>
        </p:blipFill>
        <p:spPr>
          <a:xfrm>
            <a:off x="-2040866" y="-51094"/>
            <a:ext cx="8503920" cy="8412480"/>
          </a:xfrm>
          <a:prstGeom prst="rect">
            <a:avLst/>
          </a:prstGeom>
          <a:effectLst/>
        </p:spPr>
      </p:pic>
    </p:spTree>
    <p:extLst>
      <p:ext uri="{BB962C8B-B14F-4D97-AF65-F5344CB8AC3E}">
        <p14:creationId xmlns:p14="http://schemas.microsoft.com/office/powerpoint/2010/main" val="1949260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15FAE27-BA94-E240-8F71-430FC64F55C7}"/>
              </a:ext>
            </a:extLst>
          </p:cNvPr>
          <p:cNvPicPr>
            <a:picLocks/>
          </p:cNvPicPr>
          <p:nvPr userDrawn="1"/>
        </p:nvPicPr>
        <p:blipFill>
          <a:blip r:embed="rId2">
            <a:extLst>
              <a:ext uri="{28A0092B-C50C-407E-A947-70E740481C1C}">
                <a14:useLocalDpi xmlns:a14="http://schemas.microsoft.com/office/drawing/2010/main" val="0"/>
              </a:ext>
            </a:extLst>
          </a:blip>
          <a:srcRect/>
          <a:stretch/>
        </p:blipFill>
        <p:spPr>
          <a:xfrm>
            <a:off x="-2040866" y="-51094"/>
            <a:ext cx="8503920" cy="8412480"/>
          </a:xfrm>
          <a:prstGeom prst="rect">
            <a:avLst/>
          </a:prstGeom>
          <a:effectLst/>
        </p:spPr>
      </p:pic>
      <p:sp>
        <p:nvSpPr>
          <p:cNvPr id="17" name="Freeform: Shape 16">
            <a:extLst>
              <a:ext uri="{FF2B5EF4-FFF2-40B4-BE49-F238E27FC236}">
                <a16:creationId xmlns:a16="http://schemas.microsoft.com/office/drawing/2014/main" id="{464DAAD5-C2C5-4B95-9740-9BDDDA246172}"/>
              </a:ext>
            </a:extLst>
          </p:cNvPr>
          <p:cNvSpPr/>
          <p:nvPr userDrawn="1"/>
        </p:nvSpPr>
        <p:spPr>
          <a:xfrm flipV="1">
            <a:off x="0" y="-1288"/>
            <a:ext cx="12192000" cy="6858000"/>
          </a:xfrm>
          <a:custGeom>
            <a:avLst/>
            <a:gdLst>
              <a:gd name="connsiteX0" fmla="*/ 4892433 w 12192000"/>
              <a:gd name="connsiteY0" fmla="*/ 0 h 6858000"/>
              <a:gd name="connsiteX1" fmla="*/ 12192000 w 12192000"/>
              <a:gd name="connsiteY1" fmla="*/ 0 h 6858000"/>
              <a:gd name="connsiteX2" fmla="*/ 12192000 w 12192000"/>
              <a:gd name="connsiteY2" fmla="*/ 6857999 h 6858000"/>
              <a:gd name="connsiteX3" fmla="*/ 7112000 w 12192000"/>
              <a:gd name="connsiteY3" fmla="*/ 6857999 h 6858000"/>
              <a:gd name="connsiteX4" fmla="*/ 6096000 w 12192000"/>
              <a:gd name="connsiteY4" fmla="*/ 6857999 h 6858000"/>
              <a:gd name="connsiteX5" fmla="*/ 5548505 w 12192000"/>
              <a:gd name="connsiteY5" fmla="*/ 6857999 h 6858000"/>
              <a:gd name="connsiteX6" fmla="*/ 5548504 w 12192000"/>
              <a:gd name="connsiteY6" fmla="*/ 6858000 h 6858000"/>
              <a:gd name="connsiteX7" fmla="*/ 0 w 12192000"/>
              <a:gd name="connsiteY7" fmla="*/ 6858000 h 6858000"/>
              <a:gd name="connsiteX8" fmla="*/ 0 w 12192000"/>
              <a:gd name="connsiteY8" fmla="*/ 4953304 h 6858000"/>
              <a:gd name="connsiteX9" fmla="*/ 236754 w 12192000"/>
              <a:gd name="connsiteY9" fmla="*/ 5130345 h 6858000"/>
              <a:gd name="connsiteX10" fmla="*/ 2193559 w 12192000"/>
              <a:gd name="connsiteY10" fmla="*/ 5728066 h 6858000"/>
              <a:gd name="connsiteX11" fmla="*/ 5693420 w 12192000"/>
              <a:gd name="connsiteY11" fmla="*/ 2228205 h 6858000"/>
              <a:gd name="connsiteX12" fmla="*/ 4894222 w 12192000"/>
              <a:gd name="connsiteY12" fmla="*/ 19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858000">
                <a:moveTo>
                  <a:pt x="4892433" y="0"/>
                </a:moveTo>
                <a:lnTo>
                  <a:pt x="12192000" y="0"/>
                </a:lnTo>
                <a:lnTo>
                  <a:pt x="12192000" y="6857999"/>
                </a:lnTo>
                <a:lnTo>
                  <a:pt x="7112000" y="6857999"/>
                </a:lnTo>
                <a:lnTo>
                  <a:pt x="6096000" y="6857999"/>
                </a:lnTo>
                <a:lnTo>
                  <a:pt x="5548505" y="6857999"/>
                </a:lnTo>
                <a:lnTo>
                  <a:pt x="5548504" y="6858000"/>
                </a:lnTo>
                <a:lnTo>
                  <a:pt x="0" y="6858000"/>
                </a:lnTo>
                <a:lnTo>
                  <a:pt x="0" y="4953304"/>
                </a:lnTo>
                <a:lnTo>
                  <a:pt x="236754" y="5130345"/>
                </a:lnTo>
                <a:cubicBezTo>
                  <a:pt x="795335" y="5507715"/>
                  <a:pt x="1468714" y="5728066"/>
                  <a:pt x="2193559" y="5728066"/>
                </a:cubicBezTo>
                <a:cubicBezTo>
                  <a:pt x="4126479" y="5728066"/>
                  <a:pt x="5693420" y="4161125"/>
                  <a:pt x="5693420" y="2228205"/>
                </a:cubicBezTo>
                <a:cubicBezTo>
                  <a:pt x="5693420" y="1382553"/>
                  <a:pt x="5393498" y="606951"/>
                  <a:pt x="4894222" y="19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2" name="Title 1">
            <a:extLst>
              <a:ext uri="{FF2B5EF4-FFF2-40B4-BE49-F238E27FC236}">
                <a16:creationId xmlns:a16="http://schemas.microsoft.com/office/drawing/2014/main" id="{87BC73C0-FD7C-49DF-B2BC-1222FCFC032E}"/>
              </a:ext>
            </a:extLst>
          </p:cNvPr>
          <p:cNvSpPr>
            <a:spLocks noGrp="1"/>
          </p:cNvSpPr>
          <p:nvPr>
            <p:ph type="ctrTitle" hasCustomPrompt="1"/>
          </p:nvPr>
        </p:nvSpPr>
        <p:spPr>
          <a:xfrm>
            <a:off x="4976284" y="519201"/>
            <a:ext cx="6679261" cy="1163955"/>
          </a:xfrm>
        </p:spPr>
        <p:txBody>
          <a:bodyPr lIns="36000" rIns="0" anchor="ctr">
            <a:noAutofit/>
          </a:bodyPr>
          <a:lstStyle>
            <a:lvl1pPr algn="r">
              <a:defRPr sz="3600">
                <a:solidFill>
                  <a:schemeClr val="bg1"/>
                </a:solidFill>
                <a:latin typeface="+mn-lt"/>
              </a:defRPr>
            </a:lvl1pPr>
          </a:lstStyle>
          <a:p>
            <a:r>
              <a:rPr lang="en-US" dirty="0"/>
              <a:t>Title Block</a:t>
            </a:r>
            <a:endParaRPr lang="en-GB" dirty="0"/>
          </a:p>
        </p:txBody>
      </p:sp>
      <p:sp>
        <p:nvSpPr>
          <p:cNvPr id="3" name="Subtitle 2">
            <a:extLst>
              <a:ext uri="{FF2B5EF4-FFF2-40B4-BE49-F238E27FC236}">
                <a16:creationId xmlns:a16="http://schemas.microsoft.com/office/drawing/2014/main" id="{A0F1A5B1-7950-41B4-A0A3-91FEE2C6B339}"/>
              </a:ext>
            </a:extLst>
          </p:cNvPr>
          <p:cNvSpPr>
            <a:spLocks noGrp="1"/>
          </p:cNvSpPr>
          <p:nvPr>
            <p:ph type="subTitle" idx="1" hasCustomPrompt="1"/>
          </p:nvPr>
        </p:nvSpPr>
        <p:spPr>
          <a:xfrm>
            <a:off x="6671853" y="1857502"/>
            <a:ext cx="4983692" cy="361054"/>
          </a:xfrm>
          <a:prstGeom prst="rect">
            <a:avLst/>
          </a:prstGeom>
        </p:spPr>
        <p:txBody>
          <a:bodyPr lIns="36000" rIns="0" anchor="ctr"/>
          <a:lstStyle>
            <a:lvl1pPr marL="0" indent="0" algn="r">
              <a:buNone/>
              <a:defRPr sz="2400" i="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a:t>
            </a:r>
            <a:endParaRPr lang="en-GB" dirty="0"/>
          </a:p>
        </p:txBody>
      </p:sp>
      <p:sp>
        <p:nvSpPr>
          <p:cNvPr id="430" name="Circle: Hollow 429">
            <a:extLst>
              <a:ext uri="{FF2B5EF4-FFF2-40B4-BE49-F238E27FC236}">
                <a16:creationId xmlns:a16="http://schemas.microsoft.com/office/drawing/2014/main" id="{4FBE3FB6-1C75-477E-A1DD-DA5AC0C318E0}"/>
              </a:ext>
            </a:extLst>
          </p:cNvPr>
          <p:cNvSpPr/>
          <p:nvPr userDrawn="1"/>
        </p:nvSpPr>
        <p:spPr>
          <a:xfrm flipV="1">
            <a:off x="-1489805" y="945142"/>
            <a:ext cx="7366730" cy="7366728"/>
          </a:xfrm>
          <a:prstGeom prst="donut">
            <a:avLst>
              <a:gd name="adj" fmla="val 25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pic>
        <p:nvPicPr>
          <p:cNvPr id="435" name="Picture 434">
            <a:extLst>
              <a:ext uri="{FF2B5EF4-FFF2-40B4-BE49-F238E27FC236}">
                <a16:creationId xmlns:a16="http://schemas.microsoft.com/office/drawing/2014/main" id="{F24568CF-2282-4703-A746-7621B6486D4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97061" y="6011456"/>
            <a:ext cx="3547925" cy="428943"/>
          </a:xfrm>
          <a:prstGeom prst="rect">
            <a:avLst/>
          </a:prstGeom>
        </p:spPr>
      </p:pic>
      <p:sp>
        <p:nvSpPr>
          <p:cNvPr id="438" name="Rectangle 437">
            <a:extLst>
              <a:ext uri="{FF2B5EF4-FFF2-40B4-BE49-F238E27FC236}">
                <a16:creationId xmlns:a16="http://schemas.microsoft.com/office/drawing/2014/main" id="{1E14E943-0B80-4EAF-83E1-21AC22C53993}"/>
              </a:ext>
            </a:extLst>
          </p:cNvPr>
          <p:cNvSpPr/>
          <p:nvPr userDrawn="1"/>
        </p:nvSpPr>
        <p:spPr>
          <a:xfrm>
            <a:off x="11815564" y="590321"/>
            <a:ext cx="58844" cy="16196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3" name="Circle: Hollow 429">
            <a:extLst>
              <a:ext uri="{FF2B5EF4-FFF2-40B4-BE49-F238E27FC236}">
                <a16:creationId xmlns:a16="http://schemas.microsoft.com/office/drawing/2014/main" id="{105B1B46-5B5A-6A48-909F-BD23D5F428BE}"/>
              </a:ext>
            </a:extLst>
          </p:cNvPr>
          <p:cNvSpPr/>
          <p:nvPr userDrawn="1"/>
        </p:nvSpPr>
        <p:spPr>
          <a:xfrm flipV="1">
            <a:off x="-1489805" y="944243"/>
            <a:ext cx="7366730" cy="7366728"/>
          </a:xfrm>
          <a:prstGeom prst="donut">
            <a:avLst>
              <a:gd name="adj" fmla="val 25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4" name="Rectangle 13">
            <a:extLst>
              <a:ext uri="{FF2B5EF4-FFF2-40B4-BE49-F238E27FC236}">
                <a16:creationId xmlns:a16="http://schemas.microsoft.com/office/drawing/2014/main" id="{A7E00245-F8EF-9844-97B2-F0BBC4524419}"/>
              </a:ext>
            </a:extLst>
          </p:cNvPr>
          <p:cNvSpPr/>
          <p:nvPr userDrawn="1"/>
        </p:nvSpPr>
        <p:spPr>
          <a:xfrm>
            <a:off x="11815564" y="590321"/>
            <a:ext cx="58844" cy="16196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5" name="Circle: Hollow 431">
            <a:extLst>
              <a:ext uri="{FF2B5EF4-FFF2-40B4-BE49-F238E27FC236}">
                <a16:creationId xmlns:a16="http://schemas.microsoft.com/office/drawing/2014/main" id="{720C4F33-3673-CC4A-A8C2-528A031C9873}"/>
              </a:ext>
            </a:extLst>
          </p:cNvPr>
          <p:cNvSpPr/>
          <p:nvPr userDrawn="1"/>
        </p:nvSpPr>
        <p:spPr>
          <a:xfrm flipV="1">
            <a:off x="-3190202" y="-719611"/>
            <a:ext cx="10738580" cy="10738578"/>
          </a:xfrm>
          <a:prstGeom prst="donut">
            <a:avLst>
              <a:gd name="adj" fmla="val 17386"/>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6" name="Circle: Hollow 98">
            <a:extLst>
              <a:ext uri="{FF2B5EF4-FFF2-40B4-BE49-F238E27FC236}">
                <a16:creationId xmlns:a16="http://schemas.microsoft.com/office/drawing/2014/main" id="{120E5B84-0E72-E944-A39F-0127B9C1D501}"/>
              </a:ext>
            </a:extLst>
          </p:cNvPr>
          <p:cNvSpPr/>
          <p:nvPr userDrawn="1"/>
        </p:nvSpPr>
        <p:spPr>
          <a:xfrm flipV="1">
            <a:off x="-3016981" y="-582034"/>
            <a:ext cx="10421082" cy="10421080"/>
          </a:xfrm>
          <a:prstGeom prst="donut">
            <a:avLst>
              <a:gd name="adj" fmla="val 1642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8" name="Freeform: Shape 428">
            <a:extLst>
              <a:ext uri="{FF2B5EF4-FFF2-40B4-BE49-F238E27FC236}">
                <a16:creationId xmlns:a16="http://schemas.microsoft.com/office/drawing/2014/main" id="{CF40E8C4-45D3-F245-A248-51D54B40CB71}"/>
              </a:ext>
            </a:extLst>
          </p:cNvPr>
          <p:cNvSpPr/>
          <p:nvPr userDrawn="1"/>
        </p:nvSpPr>
        <p:spPr>
          <a:xfrm>
            <a:off x="-3016981" y="-569731"/>
            <a:ext cx="10375356" cy="10394676"/>
          </a:xfrm>
          <a:custGeom>
            <a:avLst/>
            <a:gdLst>
              <a:gd name="connsiteX0" fmla="*/ 6202887 w 10375356"/>
              <a:gd name="connsiteY0" fmla="*/ 10086957 h 10394676"/>
              <a:gd name="connsiteX1" fmla="*/ 6713710 w 10375356"/>
              <a:gd name="connsiteY1" fmla="*/ 10086957 h 10394676"/>
              <a:gd name="connsiteX2" fmla="*/ 6713710 w 10375356"/>
              <a:gd name="connsiteY2" fmla="*/ 10187665 h 10394676"/>
              <a:gd name="connsiteX3" fmla="*/ 6709472 w 10375356"/>
              <a:gd name="connsiteY3" fmla="*/ 10188869 h 10394676"/>
              <a:gd name="connsiteX4" fmla="*/ 6202887 w 10375356"/>
              <a:gd name="connsiteY4" fmla="*/ 10188869 h 10394676"/>
              <a:gd name="connsiteX5" fmla="*/ 5634740 w 10375356"/>
              <a:gd name="connsiteY5" fmla="*/ 9974857 h 10394676"/>
              <a:gd name="connsiteX6" fmla="*/ 5471684 w 10375356"/>
              <a:gd name="connsiteY6" fmla="*/ 10137913 h 10394676"/>
              <a:gd name="connsiteX7" fmla="*/ 5634740 w 10375356"/>
              <a:gd name="connsiteY7" fmla="*/ 10300969 h 10394676"/>
              <a:gd name="connsiteX8" fmla="*/ 5797795 w 10375356"/>
              <a:gd name="connsiteY8" fmla="*/ 10137913 h 10394676"/>
              <a:gd name="connsiteX9" fmla="*/ 5634740 w 10375356"/>
              <a:gd name="connsiteY9" fmla="*/ 9974857 h 10394676"/>
              <a:gd name="connsiteX10" fmla="*/ 7232175 w 10375356"/>
              <a:gd name="connsiteY10" fmla="*/ 9881865 h 10394676"/>
              <a:gd name="connsiteX11" fmla="*/ 7334085 w 10375356"/>
              <a:gd name="connsiteY11" fmla="*/ 9881865 h 10394676"/>
              <a:gd name="connsiteX12" fmla="*/ 7334085 w 10375356"/>
              <a:gd name="connsiteY12" fmla="*/ 9956193 h 10394676"/>
              <a:gd name="connsiteX13" fmla="*/ 7238719 w 10375356"/>
              <a:gd name="connsiteY13" fmla="*/ 9999307 h 10394676"/>
              <a:gd name="connsiteX14" fmla="*/ 7232175 w 10375356"/>
              <a:gd name="connsiteY14" fmla="*/ 10001887 h 10394676"/>
              <a:gd name="connsiteX15" fmla="*/ 4751991 w 10375356"/>
              <a:gd name="connsiteY15" fmla="*/ 9881865 h 10394676"/>
              <a:gd name="connsiteX16" fmla="*/ 4853901 w 10375356"/>
              <a:gd name="connsiteY16" fmla="*/ 9881865 h 10394676"/>
              <a:gd name="connsiteX17" fmla="*/ 4853901 w 10375356"/>
              <a:gd name="connsiteY17" fmla="*/ 10290777 h 10394676"/>
              <a:gd name="connsiteX18" fmla="*/ 4751991 w 10375356"/>
              <a:gd name="connsiteY18" fmla="*/ 10290777 h 10394676"/>
              <a:gd name="connsiteX19" fmla="*/ 5636013 w 10375356"/>
              <a:gd name="connsiteY19" fmla="*/ 9872947 h 10394676"/>
              <a:gd name="connsiteX20" fmla="*/ 5900978 w 10375356"/>
              <a:gd name="connsiteY20" fmla="*/ 10137913 h 10394676"/>
              <a:gd name="connsiteX21" fmla="*/ 5739217 w 10375356"/>
              <a:gd name="connsiteY21" fmla="*/ 10382077 h 10394676"/>
              <a:gd name="connsiteX22" fmla="*/ 5738756 w 10375356"/>
              <a:gd name="connsiteY22" fmla="*/ 10382220 h 10394676"/>
              <a:gd name="connsiteX23" fmla="*/ 5574951 w 10375356"/>
              <a:gd name="connsiteY23" fmla="*/ 10394676 h 10394676"/>
              <a:gd name="connsiteX24" fmla="*/ 5532810 w 10375356"/>
              <a:gd name="connsiteY24" fmla="*/ 10381361 h 10394676"/>
              <a:gd name="connsiteX25" fmla="*/ 5371048 w 10375356"/>
              <a:gd name="connsiteY25" fmla="*/ 10137913 h 10394676"/>
              <a:gd name="connsiteX26" fmla="*/ 5636013 w 10375356"/>
              <a:gd name="connsiteY26" fmla="*/ 9872947 h 10394676"/>
              <a:gd name="connsiteX27" fmla="*/ 3978752 w 10375356"/>
              <a:gd name="connsiteY27" fmla="*/ 9872947 h 10394676"/>
              <a:gd name="connsiteX28" fmla="*/ 4243718 w 10375356"/>
              <a:gd name="connsiteY28" fmla="*/ 10137913 h 10394676"/>
              <a:gd name="connsiteX29" fmla="*/ 4222918 w 10375356"/>
              <a:gd name="connsiteY29" fmla="*/ 10241117 h 10394676"/>
              <a:gd name="connsiteX30" fmla="*/ 4179036 w 10375356"/>
              <a:gd name="connsiteY30" fmla="*/ 10306239 h 10394676"/>
              <a:gd name="connsiteX31" fmla="*/ 4160436 w 10375356"/>
              <a:gd name="connsiteY31" fmla="*/ 10302917 h 10394676"/>
              <a:gd name="connsiteX32" fmla="*/ 4056265 w 10375356"/>
              <a:gd name="connsiteY32" fmla="*/ 10278875 h 10394676"/>
              <a:gd name="connsiteX33" fmla="*/ 4094199 w 10375356"/>
              <a:gd name="connsiteY33" fmla="*/ 10253357 h 10394676"/>
              <a:gd name="connsiteX34" fmla="*/ 4141809 w 10375356"/>
              <a:gd name="connsiteY34" fmla="*/ 10137913 h 10394676"/>
              <a:gd name="connsiteX35" fmla="*/ 3978752 w 10375356"/>
              <a:gd name="connsiteY35" fmla="*/ 9974857 h 10394676"/>
              <a:gd name="connsiteX36" fmla="*/ 3815698 w 10375356"/>
              <a:gd name="connsiteY36" fmla="*/ 10137913 h 10394676"/>
              <a:gd name="connsiteX37" fmla="*/ 3828457 w 10375356"/>
              <a:gd name="connsiteY37" fmla="*/ 10201547 h 10394676"/>
              <a:gd name="connsiteX38" fmla="*/ 3845505 w 10375356"/>
              <a:gd name="connsiteY38" fmla="*/ 10226891 h 10394676"/>
              <a:gd name="connsiteX39" fmla="*/ 3724813 w 10375356"/>
              <a:gd name="connsiteY39" fmla="*/ 10192618 h 10394676"/>
              <a:gd name="connsiteX40" fmla="*/ 3713787 w 10375356"/>
              <a:gd name="connsiteY40" fmla="*/ 10137913 h 10394676"/>
              <a:gd name="connsiteX41" fmla="*/ 3978752 w 10375356"/>
              <a:gd name="connsiteY41" fmla="*/ 9872947 h 10394676"/>
              <a:gd name="connsiteX42" fmla="*/ 3155832 w 10375356"/>
              <a:gd name="connsiteY42" fmla="*/ 9872947 h 10394676"/>
              <a:gd name="connsiteX43" fmla="*/ 3399999 w 10375356"/>
              <a:gd name="connsiteY43" fmla="*/ 10034709 h 10394676"/>
              <a:gd name="connsiteX44" fmla="*/ 3411035 w 10375356"/>
              <a:gd name="connsiteY44" fmla="*/ 10089469 h 10394676"/>
              <a:gd name="connsiteX45" fmla="*/ 3280434 w 10375356"/>
              <a:gd name="connsiteY45" fmla="*/ 10037975 h 10394676"/>
              <a:gd name="connsiteX46" fmla="*/ 3270003 w 10375356"/>
              <a:gd name="connsiteY46" fmla="*/ 10022469 h 10394676"/>
              <a:gd name="connsiteX47" fmla="*/ 3154558 w 10375356"/>
              <a:gd name="connsiteY47" fmla="*/ 9974857 h 10394676"/>
              <a:gd name="connsiteX48" fmla="*/ 3136355 w 10375356"/>
              <a:gd name="connsiteY48" fmla="*/ 9978507 h 10394676"/>
              <a:gd name="connsiteX49" fmla="*/ 3005935 w 10375356"/>
              <a:gd name="connsiteY49" fmla="*/ 9919545 h 10394676"/>
              <a:gd name="connsiteX50" fmla="*/ 3007618 w 10375356"/>
              <a:gd name="connsiteY50" fmla="*/ 9918157 h 10394676"/>
              <a:gd name="connsiteX51" fmla="*/ 3155832 w 10375356"/>
              <a:gd name="connsiteY51" fmla="*/ 9872947 h 10394676"/>
              <a:gd name="connsiteX52" fmla="*/ 7851277 w 10375356"/>
              <a:gd name="connsiteY52" fmla="*/ 9262761 h 10394676"/>
              <a:gd name="connsiteX53" fmla="*/ 8362099 w 10375356"/>
              <a:gd name="connsiteY53" fmla="*/ 9262761 h 10394676"/>
              <a:gd name="connsiteX54" fmla="*/ 8362099 w 10375356"/>
              <a:gd name="connsiteY54" fmla="*/ 9346902 h 10394676"/>
              <a:gd name="connsiteX55" fmla="*/ 8339488 w 10375356"/>
              <a:gd name="connsiteY55" fmla="*/ 9364671 h 10394676"/>
              <a:gd name="connsiteX56" fmla="*/ 7851277 w 10375356"/>
              <a:gd name="connsiteY56" fmla="*/ 9364671 h 10394676"/>
              <a:gd name="connsiteX57" fmla="*/ 5379965 w 10375356"/>
              <a:gd name="connsiteY57" fmla="*/ 9262761 h 10394676"/>
              <a:gd name="connsiteX58" fmla="*/ 5890787 w 10375356"/>
              <a:gd name="connsiteY58" fmla="*/ 9262761 h 10394676"/>
              <a:gd name="connsiteX59" fmla="*/ 5890787 w 10375356"/>
              <a:gd name="connsiteY59" fmla="*/ 9364671 h 10394676"/>
              <a:gd name="connsiteX60" fmla="*/ 5379965 w 10375356"/>
              <a:gd name="connsiteY60" fmla="*/ 9364671 h 10394676"/>
              <a:gd name="connsiteX61" fmla="*/ 4546902 w 10375356"/>
              <a:gd name="connsiteY61" fmla="*/ 9262761 h 10394676"/>
              <a:gd name="connsiteX62" fmla="*/ 5057725 w 10375356"/>
              <a:gd name="connsiteY62" fmla="*/ 9262761 h 10394676"/>
              <a:gd name="connsiteX63" fmla="*/ 5057725 w 10375356"/>
              <a:gd name="connsiteY63" fmla="*/ 9364671 h 10394676"/>
              <a:gd name="connsiteX64" fmla="*/ 4546902 w 10375356"/>
              <a:gd name="connsiteY64" fmla="*/ 9364671 h 10394676"/>
              <a:gd name="connsiteX65" fmla="*/ 2899787 w 10375356"/>
              <a:gd name="connsiteY65" fmla="*/ 9262761 h 10394676"/>
              <a:gd name="connsiteX66" fmla="*/ 3410609 w 10375356"/>
              <a:gd name="connsiteY66" fmla="*/ 9262761 h 10394676"/>
              <a:gd name="connsiteX67" fmla="*/ 3410609 w 10375356"/>
              <a:gd name="connsiteY67" fmla="*/ 9364671 h 10394676"/>
              <a:gd name="connsiteX68" fmla="*/ 2899787 w 10375356"/>
              <a:gd name="connsiteY68" fmla="*/ 9364671 h 10394676"/>
              <a:gd name="connsiteX69" fmla="*/ 6450017 w 10375356"/>
              <a:gd name="connsiteY69" fmla="*/ 9150661 h 10394676"/>
              <a:gd name="connsiteX70" fmla="*/ 6286962 w 10375356"/>
              <a:gd name="connsiteY70" fmla="*/ 9313717 h 10394676"/>
              <a:gd name="connsiteX71" fmla="*/ 6450017 w 10375356"/>
              <a:gd name="connsiteY71" fmla="*/ 9476773 h 10394676"/>
              <a:gd name="connsiteX72" fmla="*/ 6613073 w 10375356"/>
              <a:gd name="connsiteY72" fmla="*/ 9313717 h 10394676"/>
              <a:gd name="connsiteX73" fmla="*/ 6450017 w 10375356"/>
              <a:gd name="connsiteY73" fmla="*/ 9150661 h 10394676"/>
              <a:gd name="connsiteX74" fmla="*/ 3978754 w 10375356"/>
              <a:gd name="connsiteY74" fmla="*/ 9150661 h 10394676"/>
              <a:gd name="connsiteX75" fmla="*/ 3815700 w 10375356"/>
              <a:gd name="connsiteY75" fmla="*/ 9313717 h 10394676"/>
              <a:gd name="connsiteX76" fmla="*/ 3978754 w 10375356"/>
              <a:gd name="connsiteY76" fmla="*/ 9476773 h 10394676"/>
              <a:gd name="connsiteX77" fmla="*/ 4141811 w 10375356"/>
              <a:gd name="connsiteY77" fmla="*/ 9313717 h 10394676"/>
              <a:gd name="connsiteX78" fmla="*/ 3978754 w 10375356"/>
              <a:gd name="connsiteY78" fmla="*/ 9150661 h 10394676"/>
              <a:gd name="connsiteX79" fmla="*/ 7232175 w 10375356"/>
              <a:gd name="connsiteY79" fmla="*/ 9057669 h 10394676"/>
              <a:gd name="connsiteX80" fmla="*/ 7334085 w 10375356"/>
              <a:gd name="connsiteY80" fmla="*/ 9057669 h 10394676"/>
              <a:gd name="connsiteX81" fmla="*/ 7334085 w 10375356"/>
              <a:gd name="connsiteY81" fmla="*/ 9568493 h 10394676"/>
              <a:gd name="connsiteX82" fmla="*/ 7232175 w 10375356"/>
              <a:gd name="connsiteY82" fmla="*/ 9568493 h 10394676"/>
              <a:gd name="connsiteX83" fmla="*/ 2280685 w 10375356"/>
              <a:gd name="connsiteY83" fmla="*/ 9057669 h 10394676"/>
              <a:gd name="connsiteX84" fmla="*/ 2382595 w 10375356"/>
              <a:gd name="connsiteY84" fmla="*/ 9057669 h 10394676"/>
              <a:gd name="connsiteX85" fmla="*/ 2382595 w 10375356"/>
              <a:gd name="connsiteY85" fmla="*/ 9568493 h 10394676"/>
              <a:gd name="connsiteX86" fmla="*/ 2374638 w 10375356"/>
              <a:gd name="connsiteY86" fmla="*/ 9568493 h 10394676"/>
              <a:gd name="connsiteX87" fmla="*/ 2297278 w 10375356"/>
              <a:gd name="connsiteY87" fmla="*/ 9518899 h 10394676"/>
              <a:gd name="connsiteX88" fmla="*/ 2280685 w 10375356"/>
              <a:gd name="connsiteY88" fmla="*/ 9507099 h 10394676"/>
              <a:gd name="connsiteX89" fmla="*/ 6450017 w 10375356"/>
              <a:gd name="connsiteY89" fmla="*/ 9048751 h 10394676"/>
              <a:gd name="connsiteX90" fmla="*/ 6714982 w 10375356"/>
              <a:gd name="connsiteY90" fmla="*/ 9313717 h 10394676"/>
              <a:gd name="connsiteX91" fmla="*/ 6450017 w 10375356"/>
              <a:gd name="connsiteY91" fmla="*/ 9578681 h 10394676"/>
              <a:gd name="connsiteX92" fmla="*/ 6185052 w 10375356"/>
              <a:gd name="connsiteY92" fmla="*/ 9313717 h 10394676"/>
              <a:gd name="connsiteX93" fmla="*/ 6450017 w 10375356"/>
              <a:gd name="connsiteY93" fmla="*/ 9048751 h 10394676"/>
              <a:gd name="connsiteX94" fmla="*/ 3978754 w 10375356"/>
              <a:gd name="connsiteY94" fmla="*/ 9048751 h 10394676"/>
              <a:gd name="connsiteX95" fmla="*/ 4243720 w 10375356"/>
              <a:gd name="connsiteY95" fmla="*/ 9313717 h 10394676"/>
              <a:gd name="connsiteX96" fmla="*/ 3978754 w 10375356"/>
              <a:gd name="connsiteY96" fmla="*/ 9578681 h 10394676"/>
              <a:gd name="connsiteX97" fmla="*/ 3713789 w 10375356"/>
              <a:gd name="connsiteY97" fmla="*/ 9313717 h 10394676"/>
              <a:gd name="connsiteX98" fmla="*/ 3978754 w 10375356"/>
              <a:gd name="connsiteY98" fmla="*/ 9048751 h 10394676"/>
              <a:gd name="connsiteX99" fmla="*/ 5676776 w 10375356"/>
              <a:gd name="connsiteY99" fmla="*/ 8665264 h 10394676"/>
              <a:gd name="connsiteX100" fmla="*/ 5676776 w 10375356"/>
              <a:gd name="connsiteY100" fmla="*/ 8745569 h 10394676"/>
              <a:gd name="connsiteX101" fmla="*/ 5574867 w 10375356"/>
              <a:gd name="connsiteY101" fmla="*/ 8745569 h 10394676"/>
              <a:gd name="connsiteX102" fmla="*/ 5574867 w 10375356"/>
              <a:gd name="connsiteY102" fmla="*/ 8678214 h 10394676"/>
              <a:gd name="connsiteX103" fmla="*/ 3918880 w 10375356"/>
              <a:gd name="connsiteY103" fmla="*/ 8449859 h 10394676"/>
              <a:gd name="connsiteX104" fmla="*/ 4007509 w 10375356"/>
              <a:gd name="connsiteY104" fmla="*/ 8484804 h 10394676"/>
              <a:gd name="connsiteX105" fmla="*/ 4020789 w 10375356"/>
              <a:gd name="connsiteY105" fmla="*/ 8489298 h 10394676"/>
              <a:gd name="connsiteX106" fmla="*/ 4020789 w 10375356"/>
              <a:gd name="connsiteY106" fmla="*/ 8745569 h 10394676"/>
              <a:gd name="connsiteX107" fmla="*/ 3918880 w 10375356"/>
              <a:gd name="connsiteY107" fmla="*/ 8745569 h 10394676"/>
              <a:gd name="connsiteX108" fmla="*/ 7018165 w 10375356"/>
              <a:gd name="connsiteY108" fmla="*/ 8438567 h 10394676"/>
              <a:gd name="connsiteX109" fmla="*/ 7528988 w 10375356"/>
              <a:gd name="connsiteY109" fmla="*/ 8438567 h 10394676"/>
              <a:gd name="connsiteX110" fmla="*/ 7528988 w 10375356"/>
              <a:gd name="connsiteY110" fmla="*/ 8540477 h 10394676"/>
              <a:gd name="connsiteX111" fmla="*/ 7018165 w 10375356"/>
              <a:gd name="connsiteY111" fmla="*/ 8540477 h 10394676"/>
              <a:gd name="connsiteX112" fmla="*/ 6530840 w 10375356"/>
              <a:gd name="connsiteY112" fmla="*/ 8438567 h 10394676"/>
              <a:gd name="connsiteX113" fmla="*/ 6697148 w 10375356"/>
              <a:gd name="connsiteY113" fmla="*/ 8438567 h 10394676"/>
              <a:gd name="connsiteX114" fmla="*/ 6697148 w 10375356"/>
              <a:gd name="connsiteY114" fmla="*/ 8540477 h 10394676"/>
              <a:gd name="connsiteX115" fmla="*/ 6248661 w 10375356"/>
              <a:gd name="connsiteY115" fmla="*/ 8540477 h 10394676"/>
              <a:gd name="connsiteX116" fmla="*/ 6251001 w 10375356"/>
              <a:gd name="connsiteY116" fmla="*/ 8539813 h 10394676"/>
              <a:gd name="connsiteX117" fmla="*/ 6413573 w 10375356"/>
              <a:gd name="connsiteY117" fmla="*/ 8484804 h 10394676"/>
              <a:gd name="connsiteX118" fmla="*/ 2066673 w 10375356"/>
              <a:gd name="connsiteY118" fmla="*/ 8438567 h 10394676"/>
              <a:gd name="connsiteX119" fmla="*/ 2577496 w 10375356"/>
              <a:gd name="connsiteY119" fmla="*/ 8438567 h 10394676"/>
              <a:gd name="connsiteX120" fmla="*/ 2577496 w 10375356"/>
              <a:gd name="connsiteY120" fmla="*/ 8540477 h 10394676"/>
              <a:gd name="connsiteX121" fmla="*/ 2066673 w 10375356"/>
              <a:gd name="connsiteY121" fmla="*/ 8540477 h 10394676"/>
              <a:gd name="connsiteX122" fmla="*/ 1234837 w 10375356"/>
              <a:gd name="connsiteY122" fmla="*/ 8438567 h 10394676"/>
              <a:gd name="connsiteX123" fmla="*/ 1745660 w 10375356"/>
              <a:gd name="connsiteY123" fmla="*/ 8438567 h 10394676"/>
              <a:gd name="connsiteX124" fmla="*/ 1745660 w 10375356"/>
              <a:gd name="connsiteY124" fmla="*/ 8540477 h 10394676"/>
              <a:gd name="connsiteX125" fmla="*/ 1234837 w 10375356"/>
              <a:gd name="connsiteY125" fmla="*/ 8540477 h 10394676"/>
              <a:gd name="connsiteX126" fmla="*/ 8870376 w 10375356"/>
              <a:gd name="connsiteY126" fmla="*/ 8234747 h 10394676"/>
              <a:gd name="connsiteX127" fmla="*/ 8972285 w 10375356"/>
              <a:gd name="connsiteY127" fmla="*/ 8234747 h 10394676"/>
              <a:gd name="connsiteX128" fmla="*/ 8972285 w 10375356"/>
              <a:gd name="connsiteY128" fmla="*/ 8745569 h 10394676"/>
              <a:gd name="connsiteX129" fmla="*/ 8870376 w 10375356"/>
              <a:gd name="connsiteY129" fmla="*/ 8745569 h 10394676"/>
              <a:gd name="connsiteX130" fmla="*/ 8046180 w 10375356"/>
              <a:gd name="connsiteY130" fmla="*/ 8234747 h 10394676"/>
              <a:gd name="connsiteX131" fmla="*/ 8148089 w 10375356"/>
              <a:gd name="connsiteY131" fmla="*/ 8234747 h 10394676"/>
              <a:gd name="connsiteX132" fmla="*/ 8148089 w 10375356"/>
              <a:gd name="connsiteY132" fmla="*/ 8745569 h 10394676"/>
              <a:gd name="connsiteX133" fmla="*/ 8046180 w 10375356"/>
              <a:gd name="connsiteY133" fmla="*/ 8745569 h 10394676"/>
              <a:gd name="connsiteX134" fmla="*/ 3094685 w 10375356"/>
              <a:gd name="connsiteY134" fmla="*/ 8234747 h 10394676"/>
              <a:gd name="connsiteX135" fmla="*/ 3196595 w 10375356"/>
              <a:gd name="connsiteY135" fmla="*/ 8234747 h 10394676"/>
              <a:gd name="connsiteX136" fmla="*/ 3196595 w 10375356"/>
              <a:gd name="connsiteY136" fmla="*/ 8745569 h 10394676"/>
              <a:gd name="connsiteX137" fmla="*/ 3094685 w 10375356"/>
              <a:gd name="connsiteY137" fmla="*/ 8745569 h 10394676"/>
              <a:gd name="connsiteX138" fmla="*/ 9489477 w 10375356"/>
              <a:gd name="connsiteY138" fmla="*/ 7615645 h 10394676"/>
              <a:gd name="connsiteX139" fmla="*/ 9824110 w 10375356"/>
              <a:gd name="connsiteY139" fmla="*/ 7615645 h 10394676"/>
              <a:gd name="connsiteX140" fmla="*/ 9792198 w 10375356"/>
              <a:gd name="connsiteY140" fmla="*/ 7681890 h 10394676"/>
              <a:gd name="connsiteX141" fmla="*/ 9770531 w 10375356"/>
              <a:gd name="connsiteY141" fmla="*/ 7717555 h 10394676"/>
              <a:gd name="connsiteX142" fmla="*/ 9489477 w 10375356"/>
              <a:gd name="connsiteY142" fmla="*/ 7717555 h 10394676"/>
              <a:gd name="connsiteX143" fmla="*/ 8666557 w 10375356"/>
              <a:gd name="connsiteY143" fmla="*/ 7615645 h 10394676"/>
              <a:gd name="connsiteX144" fmla="*/ 9177379 w 10375356"/>
              <a:gd name="connsiteY144" fmla="*/ 7615645 h 10394676"/>
              <a:gd name="connsiteX145" fmla="*/ 9177379 w 10375356"/>
              <a:gd name="connsiteY145" fmla="*/ 7717555 h 10394676"/>
              <a:gd name="connsiteX146" fmla="*/ 8666557 w 10375356"/>
              <a:gd name="connsiteY146" fmla="*/ 7717555 h 10394676"/>
              <a:gd name="connsiteX147" fmla="*/ 2322721 w 10375356"/>
              <a:gd name="connsiteY147" fmla="*/ 7503545 h 10394676"/>
              <a:gd name="connsiteX148" fmla="*/ 2159665 w 10375356"/>
              <a:gd name="connsiteY148" fmla="*/ 7666599 h 10394676"/>
              <a:gd name="connsiteX149" fmla="*/ 2322721 w 10375356"/>
              <a:gd name="connsiteY149" fmla="*/ 7829655 h 10394676"/>
              <a:gd name="connsiteX150" fmla="*/ 2485776 w 10375356"/>
              <a:gd name="connsiteY150" fmla="*/ 7666599 h 10394676"/>
              <a:gd name="connsiteX151" fmla="*/ 2322721 w 10375356"/>
              <a:gd name="connsiteY151" fmla="*/ 7503545 h 10394676"/>
              <a:gd name="connsiteX152" fmla="*/ 8046180 w 10375356"/>
              <a:gd name="connsiteY152" fmla="*/ 7410553 h 10394676"/>
              <a:gd name="connsiteX153" fmla="*/ 8148089 w 10375356"/>
              <a:gd name="connsiteY153" fmla="*/ 7410553 h 10394676"/>
              <a:gd name="connsiteX154" fmla="*/ 8148089 w 10375356"/>
              <a:gd name="connsiteY154" fmla="*/ 7921375 h 10394676"/>
              <a:gd name="connsiteX155" fmla="*/ 8046180 w 10375356"/>
              <a:gd name="connsiteY155" fmla="*/ 7921375 h 10394676"/>
              <a:gd name="connsiteX156" fmla="*/ 1447573 w 10375356"/>
              <a:gd name="connsiteY156" fmla="*/ 7410553 h 10394676"/>
              <a:gd name="connsiteX157" fmla="*/ 1549483 w 10375356"/>
              <a:gd name="connsiteY157" fmla="*/ 7410553 h 10394676"/>
              <a:gd name="connsiteX158" fmla="*/ 1549483 w 10375356"/>
              <a:gd name="connsiteY158" fmla="*/ 7921375 h 10394676"/>
              <a:gd name="connsiteX159" fmla="*/ 1447573 w 10375356"/>
              <a:gd name="connsiteY159" fmla="*/ 7921375 h 10394676"/>
              <a:gd name="connsiteX160" fmla="*/ 2322721 w 10375356"/>
              <a:gd name="connsiteY160" fmla="*/ 7401633 h 10394676"/>
              <a:gd name="connsiteX161" fmla="*/ 2587686 w 10375356"/>
              <a:gd name="connsiteY161" fmla="*/ 7666599 h 10394676"/>
              <a:gd name="connsiteX162" fmla="*/ 2322721 w 10375356"/>
              <a:gd name="connsiteY162" fmla="*/ 7931565 h 10394676"/>
              <a:gd name="connsiteX163" fmla="*/ 2057755 w 10375356"/>
              <a:gd name="connsiteY163" fmla="*/ 7666599 h 10394676"/>
              <a:gd name="connsiteX164" fmla="*/ 2322721 w 10375356"/>
              <a:gd name="connsiteY164" fmla="*/ 7401633 h 10394676"/>
              <a:gd name="connsiteX165" fmla="*/ 674333 w 10375356"/>
              <a:gd name="connsiteY165" fmla="*/ 7401633 h 10394676"/>
              <a:gd name="connsiteX166" fmla="*/ 939299 w 10375356"/>
              <a:gd name="connsiteY166" fmla="*/ 7666599 h 10394676"/>
              <a:gd name="connsiteX167" fmla="*/ 777537 w 10375356"/>
              <a:gd name="connsiteY167" fmla="*/ 7910765 h 10394676"/>
              <a:gd name="connsiteX168" fmla="*/ 769452 w 10375356"/>
              <a:gd name="connsiteY168" fmla="*/ 7913271 h 10394676"/>
              <a:gd name="connsiteX169" fmla="*/ 713980 w 10375356"/>
              <a:gd name="connsiteY169" fmla="*/ 7821961 h 10394676"/>
              <a:gd name="connsiteX170" fmla="*/ 739241 w 10375356"/>
              <a:gd name="connsiteY170" fmla="*/ 7816897 h 10394676"/>
              <a:gd name="connsiteX171" fmla="*/ 838662 w 10375356"/>
              <a:gd name="connsiteY171" fmla="*/ 7666599 h 10394676"/>
              <a:gd name="connsiteX172" fmla="*/ 675607 w 10375356"/>
              <a:gd name="connsiteY172" fmla="*/ 7503545 h 10394676"/>
              <a:gd name="connsiteX173" fmla="*/ 611973 w 10375356"/>
              <a:gd name="connsiteY173" fmla="*/ 7516304 h 10394676"/>
              <a:gd name="connsiteX174" fmla="*/ 564501 w 10375356"/>
              <a:gd name="connsiteY174" fmla="*/ 7548238 h 10394676"/>
              <a:gd name="connsiteX175" fmla="*/ 518632 w 10375356"/>
              <a:gd name="connsiteY175" fmla="*/ 7453019 h 10394676"/>
              <a:gd name="connsiteX176" fmla="*/ 526119 w 10375356"/>
              <a:gd name="connsiteY176" fmla="*/ 7446844 h 10394676"/>
              <a:gd name="connsiteX177" fmla="*/ 674333 w 10375356"/>
              <a:gd name="connsiteY177" fmla="*/ 7401633 h 10394676"/>
              <a:gd name="connsiteX178" fmla="*/ 8148089 w 10375356"/>
              <a:gd name="connsiteY178" fmla="*/ 7094869 h 10394676"/>
              <a:gd name="connsiteX179" fmla="*/ 8148089 w 10375356"/>
              <a:gd name="connsiteY179" fmla="*/ 7097179 h 10394676"/>
              <a:gd name="connsiteX180" fmla="*/ 8146686 w 10375356"/>
              <a:gd name="connsiteY180" fmla="*/ 7097179 h 10394676"/>
              <a:gd name="connsiteX181" fmla="*/ 8665281 w 10375356"/>
              <a:gd name="connsiteY181" fmla="*/ 6791449 h 10394676"/>
              <a:gd name="connsiteX182" fmla="*/ 9176104 w 10375356"/>
              <a:gd name="connsiteY182" fmla="*/ 6791449 h 10394676"/>
              <a:gd name="connsiteX183" fmla="*/ 9176104 w 10375356"/>
              <a:gd name="connsiteY183" fmla="*/ 6893357 h 10394676"/>
              <a:gd name="connsiteX184" fmla="*/ 8665281 w 10375356"/>
              <a:gd name="connsiteY184" fmla="*/ 6893357 h 10394676"/>
              <a:gd name="connsiteX185" fmla="*/ 2066681 w 10375356"/>
              <a:gd name="connsiteY185" fmla="*/ 6791449 h 10394676"/>
              <a:gd name="connsiteX186" fmla="*/ 2098040 w 10375356"/>
              <a:gd name="connsiteY186" fmla="*/ 6791449 h 10394676"/>
              <a:gd name="connsiteX187" fmla="*/ 2133958 w 10375356"/>
              <a:gd name="connsiteY187" fmla="*/ 6866010 h 10394676"/>
              <a:gd name="connsiteX188" fmla="*/ 2150572 w 10375356"/>
              <a:gd name="connsiteY188" fmla="*/ 6893357 h 10394676"/>
              <a:gd name="connsiteX189" fmla="*/ 2066681 w 10375356"/>
              <a:gd name="connsiteY189" fmla="*/ 6893357 h 10394676"/>
              <a:gd name="connsiteX190" fmla="*/ 419562 w 10375356"/>
              <a:gd name="connsiteY190" fmla="*/ 6791449 h 10394676"/>
              <a:gd name="connsiteX191" fmla="*/ 930385 w 10375356"/>
              <a:gd name="connsiteY191" fmla="*/ 6791449 h 10394676"/>
              <a:gd name="connsiteX192" fmla="*/ 930385 w 10375356"/>
              <a:gd name="connsiteY192" fmla="*/ 6893357 h 10394676"/>
              <a:gd name="connsiteX193" fmla="*/ 419562 w 10375356"/>
              <a:gd name="connsiteY193" fmla="*/ 6893357 h 10394676"/>
              <a:gd name="connsiteX194" fmla="*/ 9745526 w 10375356"/>
              <a:gd name="connsiteY194" fmla="*/ 6679349 h 10394676"/>
              <a:gd name="connsiteX195" fmla="*/ 9582469 w 10375356"/>
              <a:gd name="connsiteY195" fmla="*/ 6842405 h 10394676"/>
              <a:gd name="connsiteX196" fmla="*/ 9745526 w 10375356"/>
              <a:gd name="connsiteY196" fmla="*/ 7005461 h 10394676"/>
              <a:gd name="connsiteX197" fmla="*/ 9908582 w 10375356"/>
              <a:gd name="connsiteY197" fmla="*/ 6842405 h 10394676"/>
              <a:gd name="connsiteX198" fmla="*/ 9745526 w 10375356"/>
              <a:gd name="connsiteY198" fmla="*/ 6679349 h 10394676"/>
              <a:gd name="connsiteX199" fmla="*/ 1498533 w 10375356"/>
              <a:gd name="connsiteY199" fmla="*/ 6679349 h 10394676"/>
              <a:gd name="connsiteX200" fmla="*/ 1335477 w 10375356"/>
              <a:gd name="connsiteY200" fmla="*/ 6842405 h 10394676"/>
              <a:gd name="connsiteX201" fmla="*/ 1498533 w 10375356"/>
              <a:gd name="connsiteY201" fmla="*/ 7005461 h 10394676"/>
              <a:gd name="connsiteX202" fmla="*/ 1661588 w 10375356"/>
              <a:gd name="connsiteY202" fmla="*/ 6842405 h 10394676"/>
              <a:gd name="connsiteX203" fmla="*/ 1498533 w 10375356"/>
              <a:gd name="connsiteY203" fmla="*/ 6679349 h 10394676"/>
              <a:gd name="connsiteX204" fmla="*/ 9744252 w 10375356"/>
              <a:gd name="connsiteY204" fmla="*/ 6577439 h 10394676"/>
              <a:gd name="connsiteX205" fmla="*/ 10009217 w 10375356"/>
              <a:gd name="connsiteY205" fmla="*/ 6842405 h 10394676"/>
              <a:gd name="connsiteX206" fmla="*/ 9744252 w 10375356"/>
              <a:gd name="connsiteY206" fmla="*/ 7107369 h 10394676"/>
              <a:gd name="connsiteX207" fmla="*/ 9479286 w 10375356"/>
              <a:gd name="connsiteY207" fmla="*/ 6842405 h 10394676"/>
              <a:gd name="connsiteX208" fmla="*/ 9744252 w 10375356"/>
              <a:gd name="connsiteY208" fmla="*/ 6577439 h 10394676"/>
              <a:gd name="connsiteX209" fmla="*/ 1499807 w 10375356"/>
              <a:gd name="connsiteY209" fmla="*/ 6577439 h 10394676"/>
              <a:gd name="connsiteX210" fmla="*/ 1764771 w 10375356"/>
              <a:gd name="connsiteY210" fmla="*/ 6842405 h 10394676"/>
              <a:gd name="connsiteX211" fmla="*/ 1499807 w 10375356"/>
              <a:gd name="connsiteY211" fmla="*/ 7107369 h 10394676"/>
              <a:gd name="connsiteX212" fmla="*/ 1234841 w 10375356"/>
              <a:gd name="connsiteY212" fmla="*/ 6842405 h 10394676"/>
              <a:gd name="connsiteX213" fmla="*/ 1499807 w 10375356"/>
              <a:gd name="connsiteY213" fmla="*/ 6577439 h 10394676"/>
              <a:gd name="connsiteX214" fmla="*/ 8921331 w 10375356"/>
              <a:gd name="connsiteY214" fmla="*/ 5855153 h 10394676"/>
              <a:gd name="connsiteX215" fmla="*/ 8758274 w 10375356"/>
              <a:gd name="connsiteY215" fmla="*/ 6018209 h 10394676"/>
              <a:gd name="connsiteX216" fmla="*/ 8921331 w 10375356"/>
              <a:gd name="connsiteY216" fmla="*/ 6181265 h 10394676"/>
              <a:gd name="connsiteX217" fmla="*/ 9084385 w 10375356"/>
              <a:gd name="connsiteY217" fmla="*/ 6018209 h 10394676"/>
              <a:gd name="connsiteX218" fmla="*/ 8921331 w 10375356"/>
              <a:gd name="connsiteY218" fmla="*/ 5855153 h 10394676"/>
              <a:gd name="connsiteX219" fmla="*/ 674337 w 10375356"/>
              <a:gd name="connsiteY219" fmla="*/ 5855153 h 10394676"/>
              <a:gd name="connsiteX220" fmla="*/ 511282 w 10375356"/>
              <a:gd name="connsiteY220" fmla="*/ 6018209 h 10394676"/>
              <a:gd name="connsiteX221" fmla="*/ 674337 w 10375356"/>
              <a:gd name="connsiteY221" fmla="*/ 6181265 h 10394676"/>
              <a:gd name="connsiteX222" fmla="*/ 837393 w 10375356"/>
              <a:gd name="connsiteY222" fmla="*/ 6018209 h 10394676"/>
              <a:gd name="connsiteX223" fmla="*/ 674337 w 10375356"/>
              <a:gd name="connsiteY223" fmla="*/ 5855153 h 10394676"/>
              <a:gd name="connsiteX224" fmla="*/ 10375356 w 10375356"/>
              <a:gd name="connsiteY224" fmla="*/ 5854333 h 10394676"/>
              <a:gd name="connsiteX225" fmla="*/ 10334572 w 10375356"/>
              <a:gd name="connsiteY225" fmla="*/ 6121561 h 10394676"/>
              <a:gd name="connsiteX226" fmla="*/ 10334472 w 10375356"/>
              <a:gd name="connsiteY226" fmla="*/ 6121413 h 10394676"/>
              <a:gd name="connsiteX227" fmla="*/ 10313672 w 10375356"/>
              <a:gd name="connsiteY227" fmla="*/ 6018209 h 10394676"/>
              <a:gd name="connsiteX228" fmla="*/ 10334472 w 10375356"/>
              <a:gd name="connsiteY228" fmla="*/ 5915005 h 10394676"/>
              <a:gd name="connsiteX229" fmla="*/ 9694571 w 10375356"/>
              <a:gd name="connsiteY229" fmla="*/ 5763433 h 10394676"/>
              <a:gd name="connsiteX230" fmla="*/ 9796481 w 10375356"/>
              <a:gd name="connsiteY230" fmla="*/ 5763433 h 10394676"/>
              <a:gd name="connsiteX231" fmla="*/ 9796481 w 10375356"/>
              <a:gd name="connsiteY231" fmla="*/ 6274257 h 10394676"/>
              <a:gd name="connsiteX232" fmla="*/ 9694571 w 10375356"/>
              <a:gd name="connsiteY232" fmla="*/ 6274257 h 10394676"/>
              <a:gd name="connsiteX233" fmla="*/ 1447575 w 10375356"/>
              <a:gd name="connsiteY233" fmla="*/ 5763433 h 10394676"/>
              <a:gd name="connsiteX234" fmla="*/ 1549485 w 10375356"/>
              <a:gd name="connsiteY234" fmla="*/ 5763433 h 10394676"/>
              <a:gd name="connsiteX235" fmla="*/ 1549485 w 10375356"/>
              <a:gd name="connsiteY235" fmla="*/ 6274257 h 10394676"/>
              <a:gd name="connsiteX236" fmla="*/ 1447575 w 10375356"/>
              <a:gd name="connsiteY236" fmla="*/ 6274257 h 10394676"/>
              <a:gd name="connsiteX237" fmla="*/ 8922604 w 10375356"/>
              <a:gd name="connsiteY237" fmla="*/ 5753243 h 10394676"/>
              <a:gd name="connsiteX238" fmla="*/ 9187569 w 10375356"/>
              <a:gd name="connsiteY238" fmla="*/ 6018209 h 10394676"/>
              <a:gd name="connsiteX239" fmla="*/ 8922604 w 10375356"/>
              <a:gd name="connsiteY239" fmla="*/ 6283173 h 10394676"/>
              <a:gd name="connsiteX240" fmla="*/ 8657638 w 10375356"/>
              <a:gd name="connsiteY240" fmla="*/ 6018209 h 10394676"/>
              <a:gd name="connsiteX241" fmla="*/ 8922604 w 10375356"/>
              <a:gd name="connsiteY241" fmla="*/ 5753243 h 10394676"/>
              <a:gd name="connsiteX242" fmla="*/ 675610 w 10375356"/>
              <a:gd name="connsiteY242" fmla="*/ 5753243 h 10394676"/>
              <a:gd name="connsiteX243" fmla="*/ 940577 w 10375356"/>
              <a:gd name="connsiteY243" fmla="*/ 6018209 h 10394676"/>
              <a:gd name="connsiteX244" fmla="*/ 675610 w 10375356"/>
              <a:gd name="connsiteY244" fmla="*/ 6283173 h 10394676"/>
              <a:gd name="connsiteX245" fmla="*/ 410646 w 10375356"/>
              <a:gd name="connsiteY245" fmla="*/ 6018209 h 10394676"/>
              <a:gd name="connsiteX246" fmla="*/ 675610 w 10375356"/>
              <a:gd name="connsiteY246" fmla="*/ 5753243 h 10394676"/>
              <a:gd name="connsiteX247" fmla="*/ 9489477 w 10375356"/>
              <a:gd name="connsiteY247" fmla="*/ 5143057 h 10394676"/>
              <a:gd name="connsiteX248" fmla="*/ 10000300 w 10375356"/>
              <a:gd name="connsiteY248" fmla="*/ 5143057 h 10394676"/>
              <a:gd name="connsiteX249" fmla="*/ 10000300 w 10375356"/>
              <a:gd name="connsiteY249" fmla="*/ 5244969 h 10394676"/>
              <a:gd name="connsiteX250" fmla="*/ 9489477 w 10375356"/>
              <a:gd name="connsiteY250" fmla="*/ 5244969 h 10394676"/>
              <a:gd name="connsiteX251" fmla="*/ 8706634 w 10375356"/>
              <a:gd name="connsiteY251" fmla="*/ 5143057 h 10394676"/>
              <a:gd name="connsiteX252" fmla="*/ 9176104 w 10375356"/>
              <a:gd name="connsiteY252" fmla="*/ 5143057 h 10394676"/>
              <a:gd name="connsiteX253" fmla="*/ 9176104 w 10375356"/>
              <a:gd name="connsiteY253" fmla="*/ 5244969 h 10394676"/>
              <a:gd name="connsiteX254" fmla="*/ 8707060 w 10375356"/>
              <a:gd name="connsiteY254" fmla="*/ 5244969 h 10394676"/>
              <a:gd name="connsiteX255" fmla="*/ 8709420 w 10375356"/>
              <a:gd name="connsiteY255" fmla="*/ 5198237 h 10394676"/>
              <a:gd name="connsiteX256" fmla="*/ 1242485 w 10375356"/>
              <a:gd name="connsiteY256" fmla="*/ 5143057 h 10394676"/>
              <a:gd name="connsiteX257" fmla="*/ 1714449 w 10375356"/>
              <a:gd name="connsiteY257" fmla="*/ 5143057 h 10394676"/>
              <a:gd name="connsiteX258" fmla="*/ 1711662 w 10375356"/>
              <a:gd name="connsiteY258" fmla="*/ 5198237 h 10394676"/>
              <a:gd name="connsiteX259" fmla="*/ 1714022 w 10375356"/>
              <a:gd name="connsiteY259" fmla="*/ 5244969 h 10394676"/>
              <a:gd name="connsiteX260" fmla="*/ 1242485 w 10375356"/>
              <a:gd name="connsiteY260" fmla="*/ 5244969 h 10394676"/>
              <a:gd name="connsiteX261" fmla="*/ 2787 w 10375356"/>
              <a:gd name="connsiteY261" fmla="*/ 5143057 h 10394676"/>
              <a:gd name="connsiteX262" fmla="*/ 97302 w 10375356"/>
              <a:gd name="connsiteY262" fmla="*/ 5143057 h 10394676"/>
              <a:gd name="connsiteX263" fmla="*/ 97302 w 10375356"/>
              <a:gd name="connsiteY263" fmla="*/ 5244969 h 10394676"/>
              <a:gd name="connsiteX264" fmla="*/ 2360 w 10375356"/>
              <a:gd name="connsiteY264" fmla="*/ 5244969 h 10394676"/>
              <a:gd name="connsiteX265" fmla="*/ 0 w 10375356"/>
              <a:gd name="connsiteY265" fmla="*/ 5198237 h 10394676"/>
              <a:gd name="connsiteX266" fmla="*/ 623389 w 10375356"/>
              <a:gd name="connsiteY266" fmla="*/ 4939239 h 10394676"/>
              <a:gd name="connsiteX267" fmla="*/ 725299 w 10375356"/>
              <a:gd name="connsiteY267" fmla="*/ 4939239 h 10394676"/>
              <a:gd name="connsiteX268" fmla="*/ 725299 w 10375356"/>
              <a:gd name="connsiteY268" fmla="*/ 5450061 h 10394676"/>
              <a:gd name="connsiteX269" fmla="*/ 623389 w 10375356"/>
              <a:gd name="connsiteY269" fmla="*/ 5450061 h 10394676"/>
              <a:gd name="connsiteX270" fmla="*/ 86723 w 10375356"/>
              <a:gd name="connsiteY270" fmla="*/ 4273524 h 10394676"/>
              <a:gd name="connsiteX271" fmla="*/ 106218 w 10375356"/>
              <a:gd name="connsiteY271" fmla="*/ 4371093 h 10394676"/>
              <a:gd name="connsiteX272" fmla="*/ 85418 w 10375356"/>
              <a:gd name="connsiteY272" fmla="*/ 4474296 h 10394676"/>
              <a:gd name="connsiteX273" fmla="*/ 47492 w 10375356"/>
              <a:gd name="connsiteY273" fmla="*/ 4530579 h 10394676"/>
              <a:gd name="connsiteX274" fmla="*/ 9745526 w 10375356"/>
              <a:gd name="connsiteY274" fmla="*/ 4208037 h 10394676"/>
              <a:gd name="connsiteX275" fmla="*/ 9582469 w 10375356"/>
              <a:gd name="connsiteY275" fmla="*/ 4371093 h 10394676"/>
              <a:gd name="connsiteX276" fmla="*/ 9745526 w 10375356"/>
              <a:gd name="connsiteY276" fmla="*/ 4534147 h 10394676"/>
              <a:gd name="connsiteX277" fmla="*/ 9908582 w 10375356"/>
              <a:gd name="connsiteY277" fmla="*/ 4371093 h 10394676"/>
              <a:gd name="connsiteX278" fmla="*/ 9745526 w 10375356"/>
              <a:gd name="connsiteY278" fmla="*/ 4208037 h 10394676"/>
              <a:gd name="connsiteX279" fmla="*/ 1498539 w 10375356"/>
              <a:gd name="connsiteY279" fmla="*/ 4208037 h 10394676"/>
              <a:gd name="connsiteX280" fmla="*/ 1335482 w 10375356"/>
              <a:gd name="connsiteY280" fmla="*/ 4371093 h 10394676"/>
              <a:gd name="connsiteX281" fmla="*/ 1498539 w 10375356"/>
              <a:gd name="connsiteY281" fmla="*/ 4534147 h 10394676"/>
              <a:gd name="connsiteX282" fmla="*/ 1661593 w 10375356"/>
              <a:gd name="connsiteY282" fmla="*/ 4371093 h 10394676"/>
              <a:gd name="connsiteX283" fmla="*/ 1498539 w 10375356"/>
              <a:gd name="connsiteY283" fmla="*/ 4208037 h 10394676"/>
              <a:gd name="connsiteX284" fmla="*/ 8870376 w 10375356"/>
              <a:gd name="connsiteY284" fmla="*/ 4115043 h 10394676"/>
              <a:gd name="connsiteX285" fmla="*/ 8972285 w 10375356"/>
              <a:gd name="connsiteY285" fmla="*/ 4115043 h 10394676"/>
              <a:gd name="connsiteX286" fmla="*/ 8972285 w 10375356"/>
              <a:gd name="connsiteY286" fmla="*/ 4625865 h 10394676"/>
              <a:gd name="connsiteX287" fmla="*/ 8870376 w 10375356"/>
              <a:gd name="connsiteY287" fmla="*/ 4625865 h 10394676"/>
              <a:gd name="connsiteX288" fmla="*/ 623387 w 10375356"/>
              <a:gd name="connsiteY288" fmla="*/ 4115043 h 10394676"/>
              <a:gd name="connsiteX289" fmla="*/ 725297 w 10375356"/>
              <a:gd name="connsiteY289" fmla="*/ 4115043 h 10394676"/>
              <a:gd name="connsiteX290" fmla="*/ 725297 w 10375356"/>
              <a:gd name="connsiteY290" fmla="*/ 4625865 h 10394676"/>
              <a:gd name="connsiteX291" fmla="*/ 623387 w 10375356"/>
              <a:gd name="connsiteY291" fmla="*/ 4625865 h 10394676"/>
              <a:gd name="connsiteX292" fmla="*/ 9744252 w 10375356"/>
              <a:gd name="connsiteY292" fmla="*/ 4106125 h 10394676"/>
              <a:gd name="connsiteX293" fmla="*/ 10009217 w 10375356"/>
              <a:gd name="connsiteY293" fmla="*/ 4371093 h 10394676"/>
              <a:gd name="connsiteX294" fmla="*/ 9744252 w 10375356"/>
              <a:gd name="connsiteY294" fmla="*/ 4636057 h 10394676"/>
              <a:gd name="connsiteX295" fmla="*/ 9479286 w 10375356"/>
              <a:gd name="connsiteY295" fmla="*/ 4371093 h 10394676"/>
              <a:gd name="connsiteX296" fmla="*/ 9744252 w 10375356"/>
              <a:gd name="connsiteY296" fmla="*/ 4106125 h 10394676"/>
              <a:gd name="connsiteX297" fmla="*/ 1499812 w 10375356"/>
              <a:gd name="connsiteY297" fmla="*/ 4106125 h 10394676"/>
              <a:gd name="connsiteX298" fmla="*/ 1764778 w 10375356"/>
              <a:gd name="connsiteY298" fmla="*/ 4371093 h 10394676"/>
              <a:gd name="connsiteX299" fmla="*/ 1499812 w 10375356"/>
              <a:gd name="connsiteY299" fmla="*/ 4636057 h 10394676"/>
              <a:gd name="connsiteX300" fmla="*/ 1234846 w 10375356"/>
              <a:gd name="connsiteY300" fmla="*/ 4371093 h 10394676"/>
              <a:gd name="connsiteX301" fmla="*/ 1499812 w 10375356"/>
              <a:gd name="connsiteY301" fmla="*/ 4106125 h 10394676"/>
              <a:gd name="connsiteX302" fmla="*/ 9489477 w 10375356"/>
              <a:gd name="connsiteY302" fmla="*/ 3495941 h 10394676"/>
              <a:gd name="connsiteX303" fmla="*/ 10000300 w 10375356"/>
              <a:gd name="connsiteY303" fmla="*/ 3495941 h 10394676"/>
              <a:gd name="connsiteX304" fmla="*/ 10000300 w 10375356"/>
              <a:gd name="connsiteY304" fmla="*/ 3597851 h 10394676"/>
              <a:gd name="connsiteX305" fmla="*/ 9489477 w 10375356"/>
              <a:gd name="connsiteY305" fmla="*/ 3597851 h 10394676"/>
              <a:gd name="connsiteX306" fmla="*/ 2066685 w 10375356"/>
              <a:gd name="connsiteY306" fmla="*/ 3495941 h 10394676"/>
              <a:gd name="connsiteX307" fmla="*/ 2154931 w 10375356"/>
              <a:gd name="connsiteY307" fmla="*/ 3495941 h 10394676"/>
              <a:gd name="connsiteX308" fmla="*/ 2133958 w 10375356"/>
              <a:gd name="connsiteY308" fmla="*/ 3530464 h 10394676"/>
              <a:gd name="connsiteX309" fmla="*/ 2101496 w 10375356"/>
              <a:gd name="connsiteY309" fmla="*/ 3597851 h 10394676"/>
              <a:gd name="connsiteX310" fmla="*/ 2066685 w 10375356"/>
              <a:gd name="connsiteY310" fmla="*/ 3597851 h 10394676"/>
              <a:gd name="connsiteX311" fmla="*/ 674343 w 10375356"/>
              <a:gd name="connsiteY311" fmla="*/ 3383841 h 10394676"/>
              <a:gd name="connsiteX312" fmla="*/ 511289 w 10375356"/>
              <a:gd name="connsiteY312" fmla="*/ 3546897 h 10394676"/>
              <a:gd name="connsiteX313" fmla="*/ 674343 w 10375356"/>
              <a:gd name="connsiteY313" fmla="*/ 3709953 h 10394676"/>
              <a:gd name="connsiteX314" fmla="*/ 837399 w 10375356"/>
              <a:gd name="connsiteY314" fmla="*/ 3546897 h 10394676"/>
              <a:gd name="connsiteX315" fmla="*/ 674343 w 10375356"/>
              <a:gd name="connsiteY315" fmla="*/ 3383841 h 10394676"/>
              <a:gd name="connsiteX316" fmla="*/ 8870376 w 10375356"/>
              <a:gd name="connsiteY316" fmla="*/ 3292121 h 10394676"/>
              <a:gd name="connsiteX317" fmla="*/ 8972285 w 10375356"/>
              <a:gd name="connsiteY317" fmla="*/ 3292121 h 10394676"/>
              <a:gd name="connsiteX318" fmla="*/ 8972285 w 10375356"/>
              <a:gd name="connsiteY318" fmla="*/ 3802945 h 10394676"/>
              <a:gd name="connsiteX319" fmla="*/ 8870376 w 10375356"/>
              <a:gd name="connsiteY319" fmla="*/ 3802945 h 10394676"/>
              <a:gd name="connsiteX320" fmla="*/ 8142327 w 10375356"/>
              <a:gd name="connsiteY320" fmla="*/ 3292121 h 10394676"/>
              <a:gd name="connsiteX321" fmla="*/ 8148089 w 10375356"/>
              <a:gd name="connsiteY321" fmla="*/ 3292121 h 10394676"/>
              <a:gd name="connsiteX322" fmla="*/ 8148089 w 10375356"/>
              <a:gd name="connsiteY322" fmla="*/ 3301606 h 10394676"/>
              <a:gd name="connsiteX323" fmla="*/ 1447583 w 10375356"/>
              <a:gd name="connsiteY323" fmla="*/ 3292121 h 10394676"/>
              <a:gd name="connsiteX324" fmla="*/ 1549493 w 10375356"/>
              <a:gd name="connsiteY324" fmla="*/ 3292121 h 10394676"/>
              <a:gd name="connsiteX325" fmla="*/ 1549493 w 10375356"/>
              <a:gd name="connsiteY325" fmla="*/ 3802945 h 10394676"/>
              <a:gd name="connsiteX326" fmla="*/ 1447583 w 10375356"/>
              <a:gd name="connsiteY326" fmla="*/ 3802945 h 10394676"/>
              <a:gd name="connsiteX327" fmla="*/ 675617 w 10375356"/>
              <a:gd name="connsiteY327" fmla="*/ 3281931 h 10394676"/>
              <a:gd name="connsiteX328" fmla="*/ 940583 w 10375356"/>
              <a:gd name="connsiteY328" fmla="*/ 3546897 h 10394676"/>
              <a:gd name="connsiteX329" fmla="*/ 675617 w 10375356"/>
              <a:gd name="connsiteY329" fmla="*/ 3811861 h 10394676"/>
              <a:gd name="connsiteX330" fmla="*/ 410652 w 10375356"/>
              <a:gd name="connsiteY330" fmla="*/ 3546897 h 10394676"/>
              <a:gd name="connsiteX331" fmla="*/ 675617 w 10375356"/>
              <a:gd name="connsiteY331" fmla="*/ 3281931 h 10394676"/>
              <a:gd name="connsiteX332" fmla="*/ 1242482 w 10375356"/>
              <a:gd name="connsiteY332" fmla="*/ 2671745 h 10394676"/>
              <a:gd name="connsiteX333" fmla="*/ 1753305 w 10375356"/>
              <a:gd name="connsiteY333" fmla="*/ 2671745 h 10394676"/>
              <a:gd name="connsiteX334" fmla="*/ 1753305 w 10375356"/>
              <a:gd name="connsiteY334" fmla="*/ 2773657 h 10394676"/>
              <a:gd name="connsiteX335" fmla="*/ 1242482 w 10375356"/>
              <a:gd name="connsiteY335" fmla="*/ 2773657 h 10394676"/>
              <a:gd name="connsiteX336" fmla="*/ 8921331 w 10375356"/>
              <a:gd name="connsiteY336" fmla="*/ 2560919 h 10394676"/>
              <a:gd name="connsiteX337" fmla="*/ 8758275 w 10375356"/>
              <a:gd name="connsiteY337" fmla="*/ 2723975 h 10394676"/>
              <a:gd name="connsiteX338" fmla="*/ 8921331 w 10375356"/>
              <a:gd name="connsiteY338" fmla="*/ 2887029 h 10394676"/>
              <a:gd name="connsiteX339" fmla="*/ 9084386 w 10375356"/>
              <a:gd name="connsiteY339" fmla="*/ 2723975 h 10394676"/>
              <a:gd name="connsiteX340" fmla="*/ 8921331 w 10375356"/>
              <a:gd name="connsiteY340" fmla="*/ 2560919 h 10394676"/>
              <a:gd name="connsiteX341" fmla="*/ 2322726 w 10375356"/>
              <a:gd name="connsiteY341" fmla="*/ 2560919 h 10394676"/>
              <a:gd name="connsiteX342" fmla="*/ 2159671 w 10375356"/>
              <a:gd name="connsiteY342" fmla="*/ 2723975 h 10394676"/>
              <a:gd name="connsiteX343" fmla="*/ 2322726 w 10375356"/>
              <a:gd name="connsiteY343" fmla="*/ 2887029 h 10394676"/>
              <a:gd name="connsiteX344" fmla="*/ 2485782 w 10375356"/>
              <a:gd name="connsiteY344" fmla="*/ 2723975 h 10394676"/>
              <a:gd name="connsiteX345" fmla="*/ 2322726 w 10375356"/>
              <a:gd name="connsiteY345" fmla="*/ 2560919 h 10394676"/>
              <a:gd name="connsiteX346" fmla="*/ 9694571 w 10375356"/>
              <a:gd name="connsiteY346" fmla="*/ 2553886 h 10394676"/>
              <a:gd name="connsiteX347" fmla="*/ 9792198 w 10375356"/>
              <a:gd name="connsiteY347" fmla="*/ 2714584 h 10394676"/>
              <a:gd name="connsiteX348" fmla="*/ 9796481 w 10375356"/>
              <a:gd name="connsiteY348" fmla="*/ 2723476 h 10394676"/>
              <a:gd name="connsiteX349" fmla="*/ 9796481 w 10375356"/>
              <a:gd name="connsiteY349" fmla="*/ 2978749 h 10394676"/>
              <a:gd name="connsiteX350" fmla="*/ 9694571 w 10375356"/>
              <a:gd name="connsiteY350" fmla="*/ 2978749 h 10394676"/>
              <a:gd name="connsiteX351" fmla="*/ 772671 w 10375356"/>
              <a:gd name="connsiteY351" fmla="*/ 2477905 h 10394676"/>
              <a:gd name="connsiteX352" fmla="*/ 778813 w 10375356"/>
              <a:gd name="connsiteY352" fmla="*/ 2479809 h 10394676"/>
              <a:gd name="connsiteX353" fmla="*/ 940575 w 10375356"/>
              <a:gd name="connsiteY353" fmla="*/ 2723975 h 10394676"/>
              <a:gd name="connsiteX354" fmla="*/ 675608 w 10375356"/>
              <a:gd name="connsiteY354" fmla="*/ 2988941 h 10394676"/>
              <a:gd name="connsiteX355" fmla="*/ 527394 w 10375356"/>
              <a:gd name="connsiteY355" fmla="*/ 2942835 h 10394676"/>
              <a:gd name="connsiteX356" fmla="*/ 521341 w 10375356"/>
              <a:gd name="connsiteY356" fmla="*/ 2937832 h 10394676"/>
              <a:gd name="connsiteX357" fmla="*/ 566336 w 10375356"/>
              <a:gd name="connsiteY357" fmla="*/ 2844427 h 10394676"/>
              <a:gd name="connsiteX358" fmla="*/ 610701 w 10375356"/>
              <a:gd name="connsiteY358" fmla="*/ 2874271 h 10394676"/>
              <a:gd name="connsiteX359" fmla="*/ 674334 w 10375356"/>
              <a:gd name="connsiteY359" fmla="*/ 2887029 h 10394676"/>
              <a:gd name="connsiteX360" fmla="*/ 837390 w 10375356"/>
              <a:gd name="connsiteY360" fmla="*/ 2723975 h 10394676"/>
              <a:gd name="connsiteX361" fmla="*/ 737968 w 10375356"/>
              <a:gd name="connsiteY361" fmla="*/ 2573678 h 10394676"/>
              <a:gd name="connsiteX362" fmla="*/ 717037 w 10375356"/>
              <a:gd name="connsiteY362" fmla="*/ 2569481 h 10394676"/>
              <a:gd name="connsiteX363" fmla="*/ 8046180 w 10375356"/>
              <a:gd name="connsiteY363" fmla="*/ 2467925 h 10394676"/>
              <a:gd name="connsiteX364" fmla="*/ 8148089 w 10375356"/>
              <a:gd name="connsiteY364" fmla="*/ 2467925 h 10394676"/>
              <a:gd name="connsiteX365" fmla="*/ 8148089 w 10375356"/>
              <a:gd name="connsiteY365" fmla="*/ 2978749 h 10394676"/>
              <a:gd name="connsiteX366" fmla="*/ 8046180 w 10375356"/>
              <a:gd name="connsiteY366" fmla="*/ 2978749 h 10394676"/>
              <a:gd name="connsiteX367" fmla="*/ 8921331 w 10375356"/>
              <a:gd name="connsiteY367" fmla="*/ 2459009 h 10394676"/>
              <a:gd name="connsiteX368" fmla="*/ 9186296 w 10375356"/>
              <a:gd name="connsiteY368" fmla="*/ 2723975 h 10394676"/>
              <a:gd name="connsiteX369" fmla="*/ 8921331 w 10375356"/>
              <a:gd name="connsiteY369" fmla="*/ 2988941 h 10394676"/>
              <a:gd name="connsiteX370" fmla="*/ 8656365 w 10375356"/>
              <a:gd name="connsiteY370" fmla="*/ 2723975 h 10394676"/>
              <a:gd name="connsiteX371" fmla="*/ 8921331 w 10375356"/>
              <a:gd name="connsiteY371" fmla="*/ 2459009 h 10394676"/>
              <a:gd name="connsiteX372" fmla="*/ 2322726 w 10375356"/>
              <a:gd name="connsiteY372" fmla="*/ 2459009 h 10394676"/>
              <a:gd name="connsiteX373" fmla="*/ 2587692 w 10375356"/>
              <a:gd name="connsiteY373" fmla="*/ 2723975 h 10394676"/>
              <a:gd name="connsiteX374" fmla="*/ 2322726 w 10375356"/>
              <a:gd name="connsiteY374" fmla="*/ 2988941 h 10394676"/>
              <a:gd name="connsiteX375" fmla="*/ 2057761 w 10375356"/>
              <a:gd name="connsiteY375" fmla="*/ 2723975 h 10394676"/>
              <a:gd name="connsiteX376" fmla="*/ 2322726 w 10375356"/>
              <a:gd name="connsiteY376" fmla="*/ 2459009 h 10394676"/>
              <a:gd name="connsiteX377" fmla="*/ 7842360 w 10375356"/>
              <a:gd name="connsiteY377" fmla="*/ 1848825 h 10394676"/>
              <a:gd name="connsiteX378" fmla="*/ 8353182 w 10375356"/>
              <a:gd name="connsiteY378" fmla="*/ 1848825 h 10394676"/>
              <a:gd name="connsiteX379" fmla="*/ 8353182 w 10375356"/>
              <a:gd name="connsiteY379" fmla="*/ 1950733 h 10394676"/>
              <a:gd name="connsiteX380" fmla="*/ 7842360 w 10375356"/>
              <a:gd name="connsiteY380" fmla="*/ 1950733 h 10394676"/>
              <a:gd name="connsiteX381" fmla="*/ 6223404 w 10375356"/>
              <a:gd name="connsiteY381" fmla="*/ 1848825 h 10394676"/>
              <a:gd name="connsiteX382" fmla="*/ 6704792 w 10375356"/>
              <a:gd name="connsiteY382" fmla="*/ 1848825 h 10394676"/>
              <a:gd name="connsiteX383" fmla="*/ 6704792 w 10375356"/>
              <a:gd name="connsiteY383" fmla="*/ 1950733 h 10394676"/>
              <a:gd name="connsiteX384" fmla="*/ 6512646 w 10375356"/>
              <a:gd name="connsiteY384" fmla="*/ 1950733 h 10394676"/>
              <a:gd name="connsiteX385" fmla="*/ 6413573 w 10375356"/>
              <a:gd name="connsiteY385" fmla="*/ 1911670 h 10394676"/>
              <a:gd name="connsiteX386" fmla="*/ 6251001 w 10375356"/>
              <a:gd name="connsiteY386" fmla="*/ 1856662 h 10394676"/>
              <a:gd name="connsiteX387" fmla="*/ 2890884 w 10375356"/>
              <a:gd name="connsiteY387" fmla="*/ 1848825 h 10394676"/>
              <a:gd name="connsiteX388" fmla="*/ 3401707 w 10375356"/>
              <a:gd name="connsiteY388" fmla="*/ 1848825 h 10394676"/>
              <a:gd name="connsiteX389" fmla="*/ 3401707 w 10375356"/>
              <a:gd name="connsiteY389" fmla="*/ 1950733 h 10394676"/>
              <a:gd name="connsiteX390" fmla="*/ 2890884 w 10375356"/>
              <a:gd name="connsiteY390" fmla="*/ 1950733 h 10394676"/>
              <a:gd name="connsiteX391" fmla="*/ 1242493 w 10375356"/>
              <a:gd name="connsiteY391" fmla="*/ 1848825 h 10394676"/>
              <a:gd name="connsiteX392" fmla="*/ 1753316 w 10375356"/>
              <a:gd name="connsiteY392" fmla="*/ 1848825 h 10394676"/>
              <a:gd name="connsiteX393" fmla="*/ 1753316 w 10375356"/>
              <a:gd name="connsiteY393" fmla="*/ 1950733 h 10394676"/>
              <a:gd name="connsiteX394" fmla="*/ 1242493 w 10375356"/>
              <a:gd name="connsiteY394" fmla="*/ 1950733 h 10394676"/>
              <a:gd name="connsiteX395" fmla="*/ 8921331 w 10375356"/>
              <a:gd name="connsiteY395" fmla="*/ 1736725 h 10394676"/>
              <a:gd name="connsiteX396" fmla="*/ 8758275 w 10375356"/>
              <a:gd name="connsiteY396" fmla="*/ 1899781 h 10394676"/>
              <a:gd name="connsiteX397" fmla="*/ 8921331 w 10375356"/>
              <a:gd name="connsiteY397" fmla="*/ 2062835 h 10394676"/>
              <a:gd name="connsiteX398" fmla="*/ 9084386 w 10375356"/>
              <a:gd name="connsiteY398" fmla="*/ 1899781 h 10394676"/>
              <a:gd name="connsiteX399" fmla="*/ 8921331 w 10375356"/>
              <a:gd name="connsiteY399" fmla="*/ 1736725 h 10394676"/>
              <a:gd name="connsiteX400" fmla="*/ 7223258 w 10375356"/>
              <a:gd name="connsiteY400" fmla="*/ 1643731 h 10394676"/>
              <a:gd name="connsiteX401" fmla="*/ 7325168 w 10375356"/>
              <a:gd name="connsiteY401" fmla="*/ 1643731 h 10394676"/>
              <a:gd name="connsiteX402" fmla="*/ 7325168 w 10375356"/>
              <a:gd name="connsiteY402" fmla="*/ 2154553 h 10394676"/>
              <a:gd name="connsiteX403" fmla="*/ 7223258 w 10375356"/>
              <a:gd name="connsiteY403" fmla="*/ 2154553 h 10394676"/>
              <a:gd name="connsiteX404" fmla="*/ 2271782 w 10375356"/>
              <a:gd name="connsiteY404" fmla="*/ 1643731 h 10394676"/>
              <a:gd name="connsiteX405" fmla="*/ 2373691 w 10375356"/>
              <a:gd name="connsiteY405" fmla="*/ 1643731 h 10394676"/>
              <a:gd name="connsiteX406" fmla="*/ 2373691 w 10375356"/>
              <a:gd name="connsiteY406" fmla="*/ 2154553 h 10394676"/>
              <a:gd name="connsiteX407" fmla="*/ 2271782 w 10375356"/>
              <a:gd name="connsiteY407" fmla="*/ 2154553 h 10394676"/>
              <a:gd name="connsiteX408" fmla="*/ 8921331 w 10375356"/>
              <a:gd name="connsiteY408" fmla="*/ 1634813 h 10394676"/>
              <a:gd name="connsiteX409" fmla="*/ 9024534 w 10375356"/>
              <a:gd name="connsiteY409" fmla="*/ 1655614 h 10394676"/>
              <a:gd name="connsiteX410" fmla="*/ 9036119 w 10375356"/>
              <a:gd name="connsiteY410" fmla="*/ 1661896 h 10394676"/>
              <a:gd name="connsiteX411" fmla="*/ 9067478 w 10375356"/>
              <a:gd name="connsiteY411" fmla="*/ 1694788 h 10394676"/>
              <a:gd name="connsiteX412" fmla="*/ 9168482 w 10375356"/>
              <a:gd name="connsiteY412" fmla="*/ 1811390 h 10394676"/>
              <a:gd name="connsiteX413" fmla="*/ 9186296 w 10375356"/>
              <a:gd name="connsiteY413" fmla="*/ 1899781 h 10394676"/>
              <a:gd name="connsiteX414" fmla="*/ 8921331 w 10375356"/>
              <a:gd name="connsiteY414" fmla="*/ 2164745 h 10394676"/>
              <a:gd name="connsiteX415" fmla="*/ 8656365 w 10375356"/>
              <a:gd name="connsiteY415" fmla="*/ 1899781 h 10394676"/>
              <a:gd name="connsiteX416" fmla="*/ 8921331 w 10375356"/>
              <a:gd name="connsiteY416" fmla="*/ 1634813 h 10394676"/>
              <a:gd name="connsiteX417" fmla="*/ 3969851 w 10375356"/>
              <a:gd name="connsiteY417" fmla="*/ 1634813 h 10394676"/>
              <a:gd name="connsiteX418" fmla="*/ 4214017 w 10375356"/>
              <a:gd name="connsiteY418" fmla="*/ 1796577 h 10394676"/>
              <a:gd name="connsiteX419" fmla="*/ 4223093 w 10375356"/>
              <a:gd name="connsiteY419" fmla="*/ 1841608 h 10394676"/>
              <a:gd name="connsiteX420" fmla="*/ 4170081 w 10375356"/>
              <a:gd name="connsiteY420" fmla="*/ 1856662 h 10394676"/>
              <a:gd name="connsiteX421" fmla="*/ 4127174 w 10375356"/>
              <a:gd name="connsiteY421" fmla="*/ 1871180 h 10394676"/>
              <a:gd name="connsiteX422" fmla="*/ 4120150 w 10375356"/>
              <a:gd name="connsiteY422" fmla="*/ 1836147 h 10394676"/>
              <a:gd name="connsiteX423" fmla="*/ 3969851 w 10375356"/>
              <a:gd name="connsiteY423" fmla="*/ 1736725 h 10394676"/>
              <a:gd name="connsiteX424" fmla="*/ 3806796 w 10375356"/>
              <a:gd name="connsiteY424" fmla="*/ 1899781 h 10394676"/>
              <a:gd name="connsiteX425" fmla="*/ 3819555 w 10375356"/>
              <a:gd name="connsiteY425" fmla="*/ 1963414 h 10394676"/>
              <a:gd name="connsiteX426" fmla="*/ 3832208 w 10375356"/>
              <a:gd name="connsiteY426" fmla="*/ 1982224 h 10394676"/>
              <a:gd name="connsiteX427" fmla="*/ 3741230 w 10375356"/>
              <a:gd name="connsiteY427" fmla="*/ 2026051 h 10394676"/>
              <a:gd name="connsiteX428" fmla="*/ 3725686 w 10375356"/>
              <a:gd name="connsiteY428" fmla="*/ 2002984 h 10394676"/>
              <a:gd name="connsiteX429" fmla="*/ 3704886 w 10375356"/>
              <a:gd name="connsiteY429" fmla="*/ 1899781 h 10394676"/>
              <a:gd name="connsiteX430" fmla="*/ 3969851 w 10375356"/>
              <a:gd name="connsiteY430" fmla="*/ 1634813 h 10394676"/>
              <a:gd name="connsiteX431" fmla="*/ 7842360 w 10375356"/>
              <a:gd name="connsiteY431" fmla="*/ 1024629 h 10394676"/>
              <a:gd name="connsiteX432" fmla="*/ 8330359 w 10375356"/>
              <a:gd name="connsiteY432" fmla="*/ 1024629 h 10394676"/>
              <a:gd name="connsiteX433" fmla="*/ 8353182 w 10375356"/>
              <a:gd name="connsiteY433" fmla="*/ 1042565 h 10394676"/>
              <a:gd name="connsiteX434" fmla="*/ 8353182 w 10375356"/>
              <a:gd name="connsiteY434" fmla="*/ 1126539 h 10394676"/>
              <a:gd name="connsiteX435" fmla="*/ 7842360 w 10375356"/>
              <a:gd name="connsiteY435" fmla="*/ 1126539 h 10394676"/>
              <a:gd name="connsiteX436" fmla="*/ 5371048 w 10375356"/>
              <a:gd name="connsiteY436" fmla="*/ 1024629 h 10394676"/>
              <a:gd name="connsiteX437" fmla="*/ 5881870 w 10375356"/>
              <a:gd name="connsiteY437" fmla="*/ 1024629 h 10394676"/>
              <a:gd name="connsiteX438" fmla="*/ 5881870 w 10375356"/>
              <a:gd name="connsiteY438" fmla="*/ 1126539 h 10394676"/>
              <a:gd name="connsiteX439" fmla="*/ 5371048 w 10375356"/>
              <a:gd name="connsiteY439" fmla="*/ 1126539 h 10394676"/>
              <a:gd name="connsiteX440" fmla="*/ 4538001 w 10375356"/>
              <a:gd name="connsiteY440" fmla="*/ 1024629 h 10394676"/>
              <a:gd name="connsiteX441" fmla="*/ 5048825 w 10375356"/>
              <a:gd name="connsiteY441" fmla="*/ 1024629 h 10394676"/>
              <a:gd name="connsiteX442" fmla="*/ 5048825 w 10375356"/>
              <a:gd name="connsiteY442" fmla="*/ 1126539 h 10394676"/>
              <a:gd name="connsiteX443" fmla="*/ 4538001 w 10375356"/>
              <a:gd name="connsiteY443" fmla="*/ 1126539 h 10394676"/>
              <a:gd name="connsiteX444" fmla="*/ 2890886 w 10375356"/>
              <a:gd name="connsiteY444" fmla="*/ 1024629 h 10394676"/>
              <a:gd name="connsiteX445" fmla="*/ 3401709 w 10375356"/>
              <a:gd name="connsiteY445" fmla="*/ 1024629 h 10394676"/>
              <a:gd name="connsiteX446" fmla="*/ 3401709 w 10375356"/>
              <a:gd name="connsiteY446" fmla="*/ 1126539 h 10394676"/>
              <a:gd name="connsiteX447" fmla="*/ 2890886 w 10375356"/>
              <a:gd name="connsiteY447" fmla="*/ 1126539 h 10394676"/>
              <a:gd name="connsiteX448" fmla="*/ 6450017 w 10375356"/>
              <a:gd name="connsiteY448" fmla="*/ 912529 h 10394676"/>
              <a:gd name="connsiteX449" fmla="*/ 6286962 w 10375356"/>
              <a:gd name="connsiteY449" fmla="*/ 1075585 h 10394676"/>
              <a:gd name="connsiteX450" fmla="*/ 6450017 w 10375356"/>
              <a:gd name="connsiteY450" fmla="*/ 1238639 h 10394676"/>
              <a:gd name="connsiteX451" fmla="*/ 6613073 w 10375356"/>
              <a:gd name="connsiteY451" fmla="*/ 1075585 h 10394676"/>
              <a:gd name="connsiteX452" fmla="*/ 6450017 w 10375356"/>
              <a:gd name="connsiteY452" fmla="*/ 912529 h 10394676"/>
              <a:gd name="connsiteX453" fmla="*/ 2373692 w 10375356"/>
              <a:gd name="connsiteY453" fmla="*/ 828587 h 10394676"/>
              <a:gd name="connsiteX454" fmla="*/ 2373692 w 10375356"/>
              <a:gd name="connsiteY454" fmla="*/ 1331633 h 10394676"/>
              <a:gd name="connsiteX455" fmla="*/ 2271782 w 10375356"/>
              <a:gd name="connsiteY455" fmla="*/ 1331633 h 10394676"/>
              <a:gd name="connsiteX456" fmla="*/ 2271782 w 10375356"/>
              <a:gd name="connsiteY456" fmla="*/ 895706 h 10394676"/>
              <a:gd name="connsiteX457" fmla="*/ 2297278 w 10375356"/>
              <a:gd name="connsiteY457" fmla="*/ 877575 h 10394676"/>
              <a:gd name="connsiteX458" fmla="*/ 7223258 w 10375356"/>
              <a:gd name="connsiteY458" fmla="*/ 820809 h 10394676"/>
              <a:gd name="connsiteX459" fmla="*/ 7325168 w 10375356"/>
              <a:gd name="connsiteY459" fmla="*/ 820809 h 10394676"/>
              <a:gd name="connsiteX460" fmla="*/ 7325168 w 10375356"/>
              <a:gd name="connsiteY460" fmla="*/ 1331633 h 10394676"/>
              <a:gd name="connsiteX461" fmla="*/ 7223258 w 10375356"/>
              <a:gd name="connsiteY461" fmla="*/ 1331633 h 10394676"/>
              <a:gd name="connsiteX462" fmla="*/ 3918899 w 10375356"/>
              <a:gd name="connsiteY462" fmla="*/ 820809 h 10394676"/>
              <a:gd name="connsiteX463" fmla="*/ 4020808 w 10375356"/>
              <a:gd name="connsiteY463" fmla="*/ 820809 h 10394676"/>
              <a:gd name="connsiteX464" fmla="*/ 4020808 w 10375356"/>
              <a:gd name="connsiteY464" fmla="*/ 1331633 h 10394676"/>
              <a:gd name="connsiteX465" fmla="*/ 3918899 w 10375356"/>
              <a:gd name="connsiteY465" fmla="*/ 1331633 h 10394676"/>
              <a:gd name="connsiteX466" fmla="*/ 6451292 w 10375356"/>
              <a:gd name="connsiteY466" fmla="*/ 810617 h 10394676"/>
              <a:gd name="connsiteX467" fmla="*/ 6716257 w 10375356"/>
              <a:gd name="connsiteY467" fmla="*/ 1075585 h 10394676"/>
              <a:gd name="connsiteX468" fmla="*/ 6451292 w 10375356"/>
              <a:gd name="connsiteY468" fmla="*/ 1340549 h 10394676"/>
              <a:gd name="connsiteX469" fmla="*/ 6186326 w 10375356"/>
              <a:gd name="connsiteY469" fmla="*/ 1075585 h 10394676"/>
              <a:gd name="connsiteX470" fmla="*/ 6451292 w 10375356"/>
              <a:gd name="connsiteY470" fmla="*/ 810617 h 10394676"/>
              <a:gd name="connsiteX471" fmla="*/ 6399063 w 10375356"/>
              <a:gd name="connsiteY471" fmla="*/ 125503 h 10394676"/>
              <a:gd name="connsiteX472" fmla="*/ 6500973 w 10375356"/>
              <a:gd name="connsiteY472" fmla="*/ 149024 h 10394676"/>
              <a:gd name="connsiteX473" fmla="*/ 6500973 w 10375356"/>
              <a:gd name="connsiteY473" fmla="*/ 508711 h 10394676"/>
              <a:gd name="connsiteX474" fmla="*/ 6399063 w 10375356"/>
              <a:gd name="connsiteY474" fmla="*/ 508711 h 10394676"/>
              <a:gd name="connsiteX475" fmla="*/ 4743094 w 10375356"/>
              <a:gd name="connsiteY475" fmla="*/ 101073 h 10394676"/>
              <a:gd name="connsiteX476" fmla="*/ 4845004 w 10375356"/>
              <a:gd name="connsiteY476" fmla="*/ 101073 h 10394676"/>
              <a:gd name="connsiteX477" fmla="*/ 4845004 w 10375356"/>
              <a:gd name="connsiteY477" fmla="*/ 508711 h 10394676"/>
              <a:gd name="connsiteX478" fmla="*/ 4743094 w 10375356"/>
              <a:gd name="connsiteY478" fmla="*/ 508711 h 10394676"/>
              <a:gd name="connsiteX479" fmla="*/ 4174642 w 10375356"/>
              <a:gd name="connsiteY479" fmla="*/ 91020 h 10394676"/>
              <a:gd name="connsiteX480" fmla="*/ 4214021 w 10375356"/>
              <a:gd name="connsiteY480" fmla="*/ 149458 h 10394676"/>
              <a:gd name="connsiteX481" fmla="*/ 4234820 w 10375356"/>
              <a:gd name="connsiteY481" fmla="*/ 252661 h 10394676"/>
              <a:gd name="connsiteX482" fmla="*/ 3969854 w 10375356"/>
              <a:gd name="connsiteY482" fmla="*/ 517629 h 10394676"/>
              <a:gd name="connsiteX483" fmla="*/ 3704889 w 10375356"/>
              <a:gd name="connsiteY483" fmla="*/ 252661 h 10394676"/>
              <a:gd name="connsiteX484" fmla="*/ 3714113 w 10375356"/>
              <a:gd name="connsiteY484" fmla="*/ 206895 h 10394676"/>
              <a:gd name="connsiteX485" fmla="*/ 3829928 w 10375356"/>
              <a:gd name="connsiteY485" fmla="*/ 174007 h 10394676"/>
              <a:gd name="connsiteX486" fmla="*/ 3819737 w 10375356"/>
              <a:gd name="connsiteY486" fmla="*/ 189028 h 10394676"/>
              <a:gd name="connsiteX487" fmla="*/ 3806799 w 10375356"/>
              <a:gd name="connsiteY487" fmla="*/ 252661 h 10394676"/>
              <a:gd name="connsiteX488" fmla="*/ 3969854 w 10375356"/>
              <a:gd name="connsiteY488" fmla="*/ 415717 h 10394676"/>
              <a:gd name="connsiteX489" fmla="*/ 4132911 w 10375356"/>
              <a:gd name="connsiteY489" fmla="*/ 252661 h 10394676"/>
              <a:gd name="connsiteX490" fmla="*/ 4085300 w 10375356"/>
              <a:gd name="connsiteY490" fmla="*/ 137218 h 10394676"/>
              <a:gd name="connsiteX491" fmla="*/ 4056168 w 10375356"/>
              <a:gd name="connsiteY491" fmla="*/ 117622 h 10394676"/>
              <a:gd name="connsiteX492" fmla="*/ 4160436 w 10375356"/>
              <a:gd name="connsiteY492" fmla="*/ 93557 h 10394676"/>
              <a:gd name="connsiteX493" fmla="*/ 5625822 w 10375356"/>
              <a:gd name="connsiteY493" fmla="*/ 89607 h 10394676"/>
              <a:gd name="connsiteX494" fmla="*/ 5462766 w 10375356"/>
              <a:gd name="connsiteY494" fmla="*/ 252661 h 10394676"/>
              <a:gd name="connsiteX495" fmla="*/ 5625822 w 10375356"/>
              <a:gd name="connsiteY495" fmla="*/ 415717 h 10394676"/>
              <a:gd name="connsiteX496" fmla="*/ 5788878 w 10375356"/>
              <a:gd name="connsiteY496" fmla="*/ 252661 h 10394676"/>
              <a:gd name="connsiteX497" fmla="*/ 5625822 w 10375356"/>
              <a:gd name="connsiteY497" fmla="*/ 89607 h 10394676"/>
              <a:gd name="connsiteX498" fmla="*/ 5551305 w 10375356"/>
              <a:gd name="connsiteY498" fmla="*/ 0 h 10394676"/>
              <a:gd name="connsiteX499" fmla="*/ 5741268 w 10375356"/>
              <a:gd name="connsiteY499" fmla="*/ 14445 h 10394676"/>
              <a:gd name="connsiteX500" fmla="*/ 5775311 w 10375356"/>
              <a:gd name="connsiteY500" fmla="*/ 32907 h 10394676"/>
              <a:gd name="connsiteX501" fmla="*/ 5892062 w 10375356"/>
              <a:gd name="connsiteY501" fmla="*/ 252661 h 10394676"/>
              <a:gd name="connsiteX502" fmla="*/ 5627096 w 10375356"/>
              <a:gd name="connsiteY502" fmla="*/ 517629 h 10394676"/>
              <a:gd name="connsiteX503" fmla="*/ 5362131 w 10375356"/>
              <a:gd name="connsiteY503" fmla="*/ 252661 h 10394676"/>
              <a:gd name="connsiteX504" fmla="*/ 5523893 w 10375356"/>
              <a:gd name="connsiteY504" fmla="*/ 8497 h 1039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Lst>
            <a:rect l="l" t="t" r="r" b="b"/>
            <a:pathLst>
              <a:path w="10375356" h="10394676">
                <a:moveTo>
                  <a:pt x="6202887" y="10086957"/>
                </a:moveTo>
                <a:lnTo>
                  <a:pt x="6713710" y="10086957"/>
                </a:lnTo>
                <a:lnTo>
                  <a:pt x="6713710" y="10187665"/>
                </a:lnTo>
                <a:lnTo>
                  <a:pt x="6709472" y="10188869"/>
                </a:lnTo>
                <a:lnTo>
                  <a:pt x="6202887" y="10188869"/>
                </a:lnTo>
                <a:close/>
                <a:moveTo>
                  <a:pt x="5634740" y="9974857"/>
                </a:moveTo>
                <a:cubicBezTo>
                  <a:pt x="5544295" y="9974857"/>
                  <a:pt x="5471684" y="10047469"/>
                  <a:pt x="5471684" y="10137913"/>
                </a:cubicBezTo>
                <a:cubicBezTo>
                  <a:pt x="5471684" y="10228357"/>
                  <a:pt x="5544295" y="10300969"/>
                  <a:pt x="5634740" y="10300969"/>
                </a:cubicBezTo>
                <a:cubicBezTo>
                  <a:pt x="5725185" y="10299693"/>
                  <a:pt x="5797795" y="10227083"/>
                  <a:pt x="5797795" y="10137913"/>
                </a:cubicBezTo>
                <a:cubicBezTo>
                  <a:pt x="5797795" y="10047469"/>
                  <a:pt x="5725185" y="9974857"/>
                  <a:pt x="5634740" y="9974857"/>
                </a:cubicBezTo>
                <a:close/>
                <a:moveTo>
                  <a:pt x="7232175" y="9881865"/>
                </a:moveTo>
                <a:lnTo>
                  <a:pt x="7334085" y="9881865"/>
                </a:lnTo>
                <a:lnTo>
                  <a:pt x="7334085" y="9956193"/>
                </a:lnTo>
                <a:lnTo>
                  <a:pt x="7238719" y="9999307"/>
                </a:lnTo>
                <a:lnTo>
                  <a:pt x="7232175" y="10001887"/>
                </a:lnTo>
                <a:close/>
                <a:moveTo>
                  <a:pt x="4751991" y="9881865"/>
                </a:moveTo>
                <a:lnTo>
                  <a:pt x="4853901" y="9881865"/>
                </a:lnTo>
                <a:lnTo>
                  <a:pt x="4853901" y="10290777"/>
                </a:lnTo>
                <a:lnTo>
                  <a:pt x="4751991" y="10290777"/>
                </a:lnTo>
                <a:close/>
                <a:moveTo>
                  <a:pt x="5636013" y="9872947"/>
                </a:moveTo>
                <a:cubicBezTo>
                  <a:pt x="5782509" y="9872947"/>
                  <a:pt x="5900978" y="9991417"/>
                  <a:pt x="5900978" y="10137913"/>
                </a:cubicBezTo>
                <a:cubicBezTo>
                  <a:pt x="5900978" y="10247785"/>
                  <a:pt x="5834339" y="10341891"/>
                  <a:pt x="5739217" y="10382077"/>
                </a:cubicBezTo>
                <a:lnTo>
                  <a:pt x="5738756" y="10382220"/>
                </a:lnTo>
                <a:lnTo>
                  <a:pt x="5574951" y="10394676"/>
                </a:lnTo>
                <a:lnTo>
                  <a:pt x="5532810" y="10381361"/>
                </a:lnTo>
                <a:cubicBezTo>
                  <a:pt x="5437688" y="10340697"/>
                  <a:pt x="5371048" y="10246828"/>
                  <a:pt x="5371048" y="10137913"/>
                </a:cubicBezTo>
                <a:cubicBezTo>
                  <a:pt x="5371048" y="9991417"/>
                  <a:pt x="5489518" y="9872947"/>
                  <a:pt x="5636013" y="9872947"/>
                </a:cubicBezTo>
                <a:close/>
                <a:moveTo>
                  <a:pt x="3978752" y="9872947"/>
                </a:moveTo>
                <a:cubicBezTo>
                  <a:pt x="4125249" y="9872947"/>
                  <a:pt x="4243718" y="9991417"/>
                  <a:pt x="4243718" y="10137913"/>
                </a:cubicBezTo>
                <a:cubicBezTo>
                  <a:pt x="4243718" y="10174537"/>
                  <a:pt x="4236314" y="10209409"/>
                  <a:pt x="4222918" y="10241117"/>
                </a:cubicBezTo>
                <a:lnTo>
                  <a:pt x="4179036" y="10306239"/>
                </a:lnTo>
                <a:lnTo>
                  <a:pt x="4160436" y="10302917"/>
                </a:lnTo>
                <a:lnTo>
                  <a:pt x="4056265" y="10278875"/>
                </a:lnTo>
                <a:lnTo>
                  <a:pt x="4094199" y="10253357"/>
                </a:lnTo>
                <a:cubicBezTo>
                  <a:pt x="4123657" y="10223899"/>
                  <a:pt x="4141809" y="10183135"/>
                  <a:pt x="4141809" y="10137913"/>
                </a:cubicBezTo>
                <a:cubicBezTo>
                  <a:pt x="4141809" y="10047469"/>
                  <a:pt x="4069199" y="9974857"/>
                  <a:pt x="3978752" y="9974857"/>
                </a:cubicBezTo>
                <a:cubicBezTo>
                  <a:pt x="3889581" y="9974857"/>
                  <a:pt x="3815698" y="10047469"/>
                  <a:pt x="3815698" y="10137913"/>
                </a:cubicBezTo>
                <a:cubicBezTo>
                  <a:pt x="3815698" y="10160524"/>
                  <a:pt x="3820237" y="10182021"/>
                  <a:pt x="3828457" y="10201547"/>
                </a:cubicBezTo>
                <a:lnTo>
                  <a:pt x="3845505" y="10226891"/>
                </a:lnTo>
                <a:lnTo>
                  <a:pt x="3724813" y="10192618"/>
                </a:lnTo>
                <a:lnTo>
                  <a:pt x="3713787" y="10137913"/>
                </a:lnTo>
                <a:cubicBezTo>
                  <a:pt x="3713787" y="9991417"/>
                  <a:pt x="3832257" y="9872947"/>
                  <a:pt x="3978752" y="9872947"/>
                </a:cubicBezTo>
                <a:close/>
                <a:moveTo>
                  <a:pt x="3155832" y="9872947"/>
                </a:moveTo>
                <a:cubicBezTo>
                  <a:pt x="3265704" y="9872947"/>
                  <a:pt x="3359812" y="9939586"/>
                  <a:pt x="3399999" y="10034709"/>
                </a:cubicBezTo>
                <a:lnTo>
                  <a:pt x="3411035" y="10089469"/>
                </a:lnTo>
                <a:lnTo>
                  <a:pt x="3280434" y="10037975"/>
                </a:lnTo>
                <a:lnTo>
                  <a:pt x="3270003" y="10022469"/>
                </a:lnTo>
                <a:cubicBezTo>
                  <a:pt x="3240545" y="9993010"/>
                  <a:pt x="3199781" y="9974857"/>
                  <a:pt x="3154558" y="9974857"/>
                </a:cubicBezTo>
                <a:lnTo>
                  <a:pt x="3136355" y="9978507"/>
                </a:lnTo>
                <a:lnTo>
                  <a:pt x="3005935" y="9919545"/>
                </a:lnTo>
                <a:lnTo>
                  <a:pt x="3007618" y="9918157"/>
                </a:lnTo>
                <a:cubicBezTo>
                  <a:pt x="3049902" y="9889607"/>
                  <a:pt x="3100897" y="9872947"/>
                  <a:pt x="3155832" y="9872947"/>
                </a:cubicBezTo>
                <a:close/>
                <a:moveTo>
                  <a:pt x="7851277" y="9262761"/>
                </a:moveTo>
                <a:lnTo>
                  <a:pt x="8362099" y="9262761"/>
                </a:lnTo>
                <a:lnTo>
                  <a:pt x="8362099" y="9346902"/>
                </a:lnTo>
                <a:lnTo>
                  <a:pt x="8339488" y="9364671"/>
                </a:lnTo>
                <a:lnTo>
                  <a:pt x="7851277" y="9364671"/>
                </a:lnTo>
                <a:close/>
                <a:moveTo>
                  <a:pt x="5379965" y="9262761"/>
                </a:moveTo>
                <a:lnTo>
                  <a:pt x="5890787" y="9262761"/>
                </a:lnTo>
                <a:lnTo>
                  <a:pt x="5890787" y="9364671"/>
                </a:lnTo>
                <a:lnTo>
                  <a:pt x="5379965" y="9364671"/>
                </a:lnTo>
                <a:close/>
                <a:moveTo>
                  <a:pt x="4546902" y="9262761"/>
                </a:moveTo>
                <a:lnTo>
                  <a:pt x="5057725" y="9262761"/>
                </a:lnTo>
                <a:lnTo>
                  <a:pt x="5057725" y="9364671"/>
                </a:lnTo>
                <a:lnTo>
                  <a:pt x="4546902" y="9364671"/>
                </a:lnTo>
                <a:close/>
                <a:moveTo>
                  <a:pt x="2899787" y="9262761"/>
                </a:moveTo>
                <a:lnTo>
                  <a:pt x="3410609" y="9262761"/>
                </a:lnTo>
                <a:lnTo>
                  <a:pt x="3410609" y="9364671"/>
                </a:lnTo>
                <a:lnTo>
                  <a:pt x="2899787" y="9364671"/>
                </a:lnTo>
                <a:close/>
                <a:moveTo>
                  <a:pt x="6450017" y="9150661"/>
                </a:moveTo>
                <a:cubicBezTo>
                  <a:pt x="6359572" y="9150661"/>
                  <a:pt x="6286962" y="9223273"/>
                  <a:pt x="6286962" y="9313717"/>
                </a:cubicBezTo>
                <a:cubicBezTo>
                  <a:pt x="6286962" y="9404161"/>
                  <a:pt x="6359572" y="9476773"/>
                  <a:pt x="6450017" y="9476773"/>
                </a:cubicBezTo>
                <a:cubicBezTo>
                  <a:pt x="6540463" y="9476773"/>
                  <a:pt x="6613073" y="9404161"/>
                  <a:pt x="6613073" y="9313717"/>
                </a:cubicBezTo>
                <a:cubicBezTo>
                  <a:pt x="6613073" y="9223273"/>
                  <a:pt x="6540463" y="9150661"/>
                  <a:pt x="6450017" y="9150661"/>
                </a:cubicBezTo>
                <a:close/>
                <a:moveTo>
                  <a:pt x="3978754" y="9150661"/>
                </a:moveTo>
                <a:cubicBezTo>
                  <a:pt x="3889583" y="9150661"/>
                  <a:pt x="3815700" y="9223273"/>
                  <a:pt x="3815700" y="9313717"/>
                </a:cubicBezTo>
                <a:cubicBezTo>
                  <a:pt x="3815700" y="9404161"/>
                  <a:pt x="3888310" y="9476773"/>
                  <a:pt x="3978754" y="9476773"/>
                </a:cubicBezTo>
                <a:cubicBezTo>
                  <a:pt x="4069201" y="9476773"/>
                  <a:pt x="4141811" y="9404161"/>
                  <a:pt x="4141811" y="9313717"/>
                </a:cubicBezTo>
                <a:cubicBezTo>
                  <a:pt x="4141811" y="9223273"/>
                  <a:pt x="4069201" y="9150661"/>
                  <a:pt x="3978754" y="9150661"/>
                </a:cubicBezTo>
                <a:close/>
                <a:moveTo>
                  <a:pt x="7232175" y="9057669"/>
                </a:moveTo>
                <a:lnTo>
                  <a:pt x="7334085" y="9057669"/>
                </a:lnTo>
                <a:lnTo>
                  <a:pt x="7334085" y="9568493"/>
                </a:lnTo>
                <a:lnTo>
                  <a:pt x="7232175" y="9568493"/>
                </a:lnTo>
                <a:close/>
                <a:moveTo>
                  <a:pt x="2280685" y="9057669"/>
                </a:moveTo>
                <a:lnTo>
                  <a:pt x="2382595" y="9057669"/>
                </a:lnTo>
                <a:lnTo>
                  <a:pt x="2382595" y="9568493"/>
                </a:lnTo>
                <a:lnTo>
                  <a:pt x="2374638" y="9568493"/>
                </a:lnTo>
                <a:lnTo>
                  <a:pt x="2297278" y="9518899"/>
                </a:lnTo>
                <a:lnTo>
                  <a:pt x="2280685" y="9507099"/>
                </a:lnTo>
                <a:close/>
                <a:moveTo>
                  <a:pt x="6450017" y="9048751"/>
                </a:moveTo>
                <a:cubicBezTo>
                  <a:pt x="6596513" y="9048751"/>
                  <a:pt x="6714982" y="9167221"/>
                  <a:pt x="6714982" y="9313717"/>
                </a:cubicBezTo>
                <a:cubicBezTo>
                  <a:pt x="6714982" y="9460213"/>
                  <a:pt x="6596513" y="9578681"/>
                  <a:pt x="6450017" y="9578681"/>
                </a:cubicBezTo>
                <a:cubicBezTo>
                  <a:pt x="6303522" y="9578681"/>
                  <a:pt x="6185052" y="9460213"/>
                  <a:pt x="6185052" y="9313717"/>
                </a:cubicBezTo>
                <a:cubicBezTo>
                  <a:pt x="6185052" y="9167221"/>
                  <a:pt x="6303522" y="9048751"/>
                  <a:pt x="6450017" y="9048751"/>
                </a:cubicBezTo>
                <a:close/>
                <a:moveTo>
                  <a:pt x="3978754" y="9048751"/>
                </a:moveTo>
                <a:cubicBezTo>
                  <a:pt x="4125250" y="9048751"/>
                  <a:pt x="4243720" y="9167221"/>
                  <a:pt x="4243720" y="9313717"/>
                </a:cubicBezTo>
                <a:cubicBezTo>
                  <a:pt x="4243720" y="9460213"/>
                  <a:pt x="4125250" y="9578681"/>
                  <a:pt x="3978754" y="9578681"/>
                </a:cubicBezTo>
                <a:cubicBezTo>
                  <a:pt x="3832260" y="9578681"/>
                  <a:pt x="3713789" y="9460213"/>
                  <a:pt x="3713789" y="9313717"/>
                </a:cubicBezTo>
                <a:cubicBezTo>
                  <a:pt x="3713789" y="9167221"/>
                  <a:pt x="3832260" y="9048751"/>
                  <a:pt x="3978754" y="9048751"/>
                </a:cubicBezTo>
                <a:close/>
                <a:moveTo>
                  <a:pt x="5676776" y="8665264"/>
                </a:moveTo>
                <a:lnTo>
                  <a:pt x="5676776" y="8745569"/>
                </a:lnTo>
                <a:lnTo>
                  <a:pt x="5574867" y="8745569"/>
                </a:lnTo>
                <a:lnTo>
                  <a:pt x="5574867" y="8678214"/>
                </a:lnTo>
                <a:close/>
                <a:moveTo>
                  <a:pt x="3918880" y="8449859"/>
                </a:moveTo>
                <a:lnTo>
                  <a:pt x="4007509" y="8484804"/>
                </a:lnTo>
                <a:lnTo>
                  <a:pt x="4020789" y="8489298"/>
                </a:lnTo>
                <a:lnTo>
                  <a:pt x="4020789" y="8745569"/>
                </a:lnTo>
                <a:lnTo>
                  <a:pt x="3918880" y="8745569"/>
                </a:lnTo>
                <a:close/>
                <a:moveTo>
                  <a:pt x="7018165" y="8438567"/>
                </a:moveTo>
                <a:lnTo>
                  <a:pt x="7528988" y="8438567"/>
                </a:lnTo>
                <a:lnTo>
                  <a:pt x="7528988" y="8540477"/>
                </a:lnTo>
                <a:lnTo>
                  <a:pt x="7018165" y="8540477"/>
                </a:lnTo>
                <a:close/>
                <a:moveTo>
                  <a:pt x="6530840" y="8438567"/>
                </a:moveTo>
                <a:lnTo>
                  <a:pt x="6697148" y="8438567"/>
                </a:lnTo>
                <a:lnTo>
                  <a:pt x="6697148" y="8540477"/>
                </a:lnTo>
                <a:lnTo>
                  <a:pt x="6248661" y="8540477"/>
                </a:lnTo>
                <a:lnTo>
                  <a:pt x="6251001" y="8539813"/>
                </a:lnTo>
                <a:cubicBezTo>
                  <a:pt x="6305781" y="8522774"/>
                  <a:pt x="6359984" y="8504426"/>
                  <a:pt x="6413573" y="8484804"/>
                </a:cubicBezTo>
                <a:close/>
                <a:moveTo>
                  <a:pt x="2066673" y="8438567"/>
                </a:moveTo>
                <a:lnTo>
                  <a:pt x="2577496" y="8438567"/>
                </a:lnTo>
                <a:lnTo>
                  <a:pt x="2577496" y="8540477"/>
                </a:lnTo>
                <a:lnTo>
                  <a:pt x="2066673" y="8540477"/>
                </a:lnTo>
                <a:close/>
                <a:moveTo>
                  <a:pt x="1234837" y="8438567"/>
                </a:moveTo>
                <a:lnTo>
                  <a:pt x="1745660" y="8438567"/>
                </a:lnTo>
                <a:lnTo>
                  <a:pt x="1745660" y="8540477"/>
                </a:lnTo>
                <a:lnTo>
                  <a:pt x="1234837" y="8540477"/>
                </a:lnTo>
                <a:close/>
                <a:moveTo>
                  <a:pt x="8870376" y="8234747"/>
                </a:moveTo>
                <a:lnTo>
                  <a:pt x="8972285" y="8234747"/>
                </a:lnTo>
                <a:lnTo>
                  <a:pt x="8972285" y="8745569"/>
                </a:lnTo>
                <a:lnTo>
                  <a:pt x="8870376" y="8745569"/>
                </a:lnTo>
                <a:close/>
                <a:moveTo>
                  <a:pt x="8046180" y="8234747"/>
                </a:moveTo>
                <a:lnTo>
                  <a:pt x="8148089" y="8234747"/>
                </a:lnTo>
                <a:lnTo>
                  <a:pt x="8148089" y="8745569"/>
                </a:lnTo>
                <a:lnTo>
                  <a:pt x="8046180" y="8745569"/>
                </a:lnTo>
                <a:close/>
                <a:moveTo>
                  <a:pt x="3094685" y="8234747"/>
                </a:moveTo>
                <a:lnTo>
                  <a:pt x="3196595" y="8234747"/>
                </a:lnTo>
                <a:lnTo>
                  <a:pt x="3196595" y="8745569"/>
                </a:lnTo>
                <a:lnTo>
                  <a:pt x="3094685" y="8745569"/>
                </a:lnTo>
                <a:close/>
                <a:moveTo>
                  <a:pt x="9489477" y="7615645"/>
                </a:moveTo>
                <a:lnTo>
                  <a:pt x="9824110" y="7615645"/>
                </a:lnTo>
                <a:lnTo>
                  <a:pt x="9792198" y="7681890"/>
                </a:lnTo>
                <a:lnTo>
                  <a:pt x="9770531" y="7717555"/>
                </a:lnTo>
                <a:lnTo>
                  <a:pt x="9489477" y="7717555"/>
                </a:lnTo>
                <a:close/>
                <a:moveTo>
                  <a:pt x="8666557" y="7615645"/>
                </a:moveTo>
                <a:lnTo>
                  <a:pt x="9177379" y="7615645"/>
                </a:lnTo>
                <a:lnTo>
                  <a:pt x="9177379" y="7717555"/>
                </a:lnTo>
                <a:lnTo>
                  <a:pt x="8666557" y="7717555"/>
                </a:lnTo>
                <a:close/>
                <a:moveTo>
                  <a:pt x="2322721" y="7503545"/>
                </a:moveTo>
                <a:cubicBezTo>
                  <a:pt x="2232276" y="7503545"/>
                  <a:pt x="2159665" y="7576155"/>
                  <a:pt x="2159665" y="7666599"/>
                </a:cubicBezTo>
                <a:cubicBezTo>
                  <a:pt x="2159665" y="7757045"/>
                  <a:pt x="2232276" y="7829655"/>
                  <a:pt x="2322721" y="7829655"/>
                </a:cubicBezTo>
                <a:cubicBezTo>
                  <a:pt x="2411891" y="7828381"/>
                  <a:pt x="2485776" y="7755769"/>
                  <a:pt x="2485776" y="7666599"/>
                </a:cubicBezTo>
                <a:cubicBezTo>
                  <a:pt x="2485776" y="7576155"/>
                  <a:pt x="2413167" y="7503545"/>
                  <a:pt x="2322721" y="7503545"/>
                </a:cubicBezTo>
                <a:close/>
                <a:moveTo>
                  <a:pt x="8046180" y="7410553"/>
                </a:moveTo>
                <a:lnTo>
                  <a:pt x="8148089" y="7410553"/>
                </a:lnTo>
                <a:lnTo>
                  <a:pt x="8148089" y="7921375"/>
                </a:lnTo>
                <a:lnTo>
                  <a:pt x="8046180" y="7921375"/>
                </a:lnTo>
                <a:close/>
                <a:moveTo>
                  <a:pt x="1447573" y="7410553"/>
                </a:moveTo>
                <a:lnTo>
                  <a:pt x="1549483" y="7410553"/>
                </a:lnTo>
                <a:lnTo>
                  <a:pt x="1549483" y="7921375"/>
                </a:lnTo>
                <a:lnTo>
                  <a:pt x="1447573" y="7921375"/>
                </a:lnTo>
                <a:close/>
                <a:moveTo>
                  <a:pt x="2322721" y="7401633"/>
                </a:moveTo>
                <a:cubicBezTo>
                  <a:pt x="2469216" y="7401633"/>
                  <a:pt x="2587686" y="7520105"/>
                  <a:pt x="2587686" y="7666599"/>
                </a:cubicBezTo>
                <a:cubicBezTo>
                  <a:pt x="2587686" y="7813095"/>
                  <a:pt x="2469216" y="7931565"/>
                  <a:pt x="2322721" y="7931565"/>
                </a:cubicBezTo>
                <a:cubicBezTo>
                  <a:pt x="2176225" y="7930291"/>
                  <a:pt x="2057755" y="7811821"/>
                  <a:pt x="2057755" y="7666599"/>
                </a:cubicBezTo>
                <a:cubicBezTo>
                  <a:pt x="2057755" y="7520105"/>
                  <a:pt x="2176225" y="7401633"/>
                  <a:pt x="2322721" y="7401633"/>
                </a:cubicBezTo>
                <a:close/>
                <a:moveTo>
                  <a:pt x="674333" y="7401633"/>
                </a:moveTo>
                <a:cubicBezTo>
                  <a:pt x="820829" y="7401633"/>
                  <a:pt x="939299" y="7520105"/>
                  <a:pt x="939299" y="7666599"/>
                </a:cubicBezTo>
                <a:cubicBezTo>
                  <a:pt x="939299" y="7776471"/>
                  <a:pt x="872660" y="7870579"/>
                  <a:pt x="777537" y="7910765"/>
                </a:cubicBezTo>
                <a:lnTo>
                  <a:pt x="769452" y="7913271"/>
                </a:lnTo>
                <a:lnTo>
                  <a:pt x="713980" y="7821961"/>
                </a:lnTo>
                <a:lnTo>
                  <a:pt x="739241" y="7816897"/>
                </a:lnTo>
                <a:cubicBezTo>
                  <a:pt x="797819" y="7792235"/>
                  <a:pt x="838662" y="7734434"/>
                  <a:pt x="838662" y="7666599"/>
                </a:cubicBezTo>
                <a:cubicBezTo>
                  <a:pt x="838662" y="7576155"/>
                  <a:pt x="766051" y="7503545"/>
                  <a:pt x="675607" y="7503545"/>
                </a:cubicBezTo>
                <a:cubicBezTo>
                  <a:pt x="652996" y="7503545"/>
                  <a:pt x="631500" y="7508083"/>
                  <a:pt x="611973" y="7516304"/>
                </a:cubicBezTo>
                <a:lnTo>
                  <a:pt x="564501" y="7548238"/>
                </a:lnTo>
                <a:lnTo>
                  <a:pt x="518632" y="7453019"/>
                </a:lnTo>
                <a:lnTo>
                  <a:pt x="526119" y="7446844"/>
                </a:lnTo>
                <a:cubicBezTo>
                  <a:pt x="568403" y="7418293"/>
                  <a:pt x="619397" y="7401633"/>
                  <a:pt x="674333" y="7401633"/>
                </a:cubicBezTo>
                <a:close/>
                <a:moveTo>
                  <a:pt x="8148089" y="7094869"/>
                </a:moveTo>
                <a:lnTo>
                  <a:pt x="8148089" y="7097179"/>
                </a:lnTo>
                <a:lnTo>
                  <a:pt x="8146686" y="7097179"/>
                </a:lnTo>
                <a:close/>
                <a:moveTo>
                  <a:pt x="8665281" y="6791449"/>
                </a:moveTo>
                <a:lnTo>
                  <a:pt x="9176104" y="6791449"/>
                </a:lnTo>
                <a:lnTo>
                  <a:pt x="9176104" y="6893357"/>
                </a:lnTo>
                <a:lnTo>
                  <a:pt x="8665281" y="6893357"/>
                </a:lnTo>
                <a:close/>
                <a:moveTo>
                  <a:pt x="2066681" y="6791449"/>
                </a:moveTo>
                <a:lnTo>
                  <a:pt x="2098040" y="6791449"/>
                </a:lnTo>
                <a:lnTo>
                  <a:pt x="2133958" y="6866010"/>
                </a:lnTo>
                <a:lnTo>
                  <a:pt x="2150572" y="6893357"/>
                </a:lnTo>
                <a:lnTo>
                  <a:pt x="2066681" y="6893357"/>
                </a:lnTo>
                <a:close/>
                <a:moveTo>
                  <a:pt x="419562" y="6791449"/>
                </a:moveTo>
                <a:lnTo>
                  <a:pt x="930385" y="6791449"/>
                </a:lnTo>
                <a:lnTo>
                  <a:pt x="930385" y="6893357"/>
                </a:lnTo>
                <a:lnTo>
                  <a:pt x="419562" y="6893357"/>
                </a:lnTo>
                <a:close/>
                <a:moveTo>
                  <a:pt x="9745526" y="6679349"/>
                </a:moveTo>
                <a:cubicBezTo>
                  <a:pt x="9655081" y="6679349"/>
                  <a:pt x="9582469" y="6751961"/>
                  <a:pt x="9582469" y="6842405"/>
                </a:cubicBezTo>
                <a:cubicBezTo>
                  <a:pt x="9582469" y="6932849"/>
                  <a:pt x="9655081" y="7005461"/>
                  <a:pt x="9745526" y="7005461"/>
                </a:cubicBezTo>
                <a:cubicBezTo>
                  <a:pt x="9835970" y="7005461"/>
                  <a:pt x="9908582" y="6932849"/>
                  <a:pt x="9908582" y="6842405"/>
                </a:cubicBezTo>
                <a:cubicBezTo>
                  <a:pt x="9908582" y="6751961"/>
                  <a:pt x="9835970" y="6679349"/>
                  <a:pt x="9745526" y="6679349"/>
                </a:cubicBezTo>
                <a:close/>
                <a:moveTo>
                  <a:pt x="1498533" y="6679349"/>
                </a:moveTo>
                <a:cubicBezTo>
                  <a:pt x="1408088" y="6679349"/>
                  <a:pt x="1335477" y="6751961"/>
                  <a:pt x="1335477" y="6842405"/>
                </a:cubicBezTo>
                <a:cubicBezTo>
                  <a:pt x="1335477" y="6932849"/>
                  <a:pt x="1408088" y="7005461"/>
                  <a:pt x="1498533" y="7005461"/>
                </a:cubicBezTo>
                <a:cubicBezTo>
                  <a:pt x="1588977" y="7005461"/>
                  <a:pt x="1661588" y="6932849"/>
                  <a:pt x="1661588" y="6842405"/>
                </a:cubicBezTo>
                <a:cubicBezTo>
                  <a:pt x="1661588" y="6751961"/>
                  <a:pt x="1588977" y="6679349"/>
                  <a:pt x="1498533" y="6679349"/>
                </a:cubicBezTo>
                <a:close/>
                <a:moveTo>
                  <a:pt x="9744252" y="6577439"/>
                </a:moveTo>
                <a:cubicBezTo>
                  <a:pt x="9890747" y="6577439"/>
                  <a:pt x="10009217" y="6695909"/>
                  <a:pt x="10009217" y="6842405"/>
                </a:cubicBezTo>
                <a:cubicBezTo>
                  <a:pt x="10009217" y="6988901"/>
                  <a:pt x="9890747" y="7107369"/>
                  <a:pt x="9744252" y="7107369"/>
                </a:cubicBezTo>
                <a:cubicBezTo>
                  <a:pt x="9597757" y="7107369"/>
                  <a:pt x="9479286" y="6988901"/>
                  <a:pt x="9479286" y="6842405"/>
                </a:cubicBezTo>
                <a:cubicBezTo>
                  <a:pt x="9479286" y="6695909"/>
                  <a:pt x="9597757" y="6577439"/>
                  <a:pt x="9744252" y="6577439"/>
                </a:cubicBezTo>
                <a:close/>
                <a:moveTo>
                  <a:pt x="1499807" y="6577439"/>
                </a:moveTo>
                <a:cubicBezTo>
                  <a:pt x="1646302" y="6577439"/>
                  <a:pt x="1764771" y="6695909"/>
                  <a:pt x="1764771" y="6842405"/>
                </a:cubicBezTo>
                <a:cubicBezTo>
                  <a:pt x="1764771" y="6988901"/>
                  <a:pt x="1646302" y="7107369"/>
                  <a:pt x="1499807" y="7107369"/>
                </a:cubicBezTo>
                <a:cubicBezTo>
                  <a:pt x="1353311" y="7107369"/>
                  <a:pt x="1234841" y="6988901"/>
                  <a:pt x="1234841" y="6842405"/>
                </a:cubicBezTo>
                <a:cubicBezTo>
                  <a:pt x="1234841" y="6695909"/>
                  <a:pt x="1353311" y="6577439"/>
                  <a:pt x="1499807" y="6577439"/>
                </a:cubicBezTo>
                <a:close/>
                <a:moveTo>
                  <a:pt x="8921331" y="5855153"/>
                </a:moveTo>
                <a:cubicBezTo>
                  <a:pt x="8830884" y="5855153"/>
                  <a:pt x="8758274" y="5927763"/>
                  <a:pt x="8758274" y="6018209"/>
                </a:cubicBezTo>
                <a:cubicBezTo>
                  <a:pt x="8758274" y="6108653"/>
                  <a:pt x="8830884" y="6181265"/>
                  <a:pt x="8921331" y="6181265"/>
                </a:cubicBezTo>
                <a:cubicBezTo>
                  <a:pt x="9011775" y="6181265"/>
                  <a:pt x="9084385" y="6108653"/>
                  <a:pt x="9084385" y="6018209"/>
                </a:cubicBezTo>
                <a:cubicBezTo>
                  <a:pt x="9084385" y="5927763"/>
                  <a:pt x="9011775" y="5855153"/>
                  <a:pt x="8921331" y="5855153"/>
                </a:cubicBezTo>
                <a:close/>
                <a:moveTo>
                  <a:pt x="674337" y="5855153"/>
                </a:moveTo>
                <a:cubicBezTo>
                  <a:pt x="583892" y="5855153"/>
                  <a:pt x="511282" y="5927763"/>
                  <a:pt x="511282" y="6018209"/>
                </a:cubicBezTo>
                <a:cubicBezTo>
                  <a:pt x="511282" y="6108653"/>
                  <a:pt x="583892" y="6181265"/>
                  <a:pt x="674337" y="6181265"/>
                </a:cubicBezTo>
                <a:cubicBezTo>
                  <a:pt x="764782" y="6181265"/>
                  <a:pt x="837393" y="6108653"/>
                  <a:pt x="837393" y="6018209"/>
                </a:cubicBezTo>
                <a:cubicBezTo>
                  <a:pt x="837393" y="5927763"/>
                  <a:pt x="764782" y="5855153"/>
                  <a:pt x="674337" y="5855153"/>
                </a:cubicBezTo>
                <a:close/>
                <a:moveTo>
                  <a:pt x="10375356" y="5854333"/>
                </a:moveTo>
                <a:lnTo>
                  <a:pt x="10334572" y="6121561"/>
                </a:lnTo>
                <a:lnTo>
                  <a:pt x="10334472" y="6121413"/>
                </a:lnTo>
                <a:cubicBezTo>
                  <a:pt x="10321077" y="6089706"/>
                  <a:pt x="10313672" y="6054833"/>
                  <a:pt x="10313672" y="6018209"/>
                </a:cubicBezTo>
                <a:cubicBezTo>
                  <a:pt x="10313672" y="5981585"/>
                  <a:pt x="10321077" y="5946713"/>
                  <a:pt x="10334472" y="5915005"/>
                </a:cubicBezTo>
                <a:close/>
                <a:moveTo>
                  <a:pt x="9694571" y="5763433"/>
                </a:moveTo>
                <a:lnTo>
                  <a:pt x="9796481" y="5763433"/>
                </a:lnTo>
                <a:lnTo>
                  <a:pt x="9796481" y="6274257"/>
                </a:lnTo>
                <a:lnTo>
                  <a:pt x="9694571" y="6274257"/>
                </a:lnTo>
                <a:close/>
                <a:moveTo>
                  <a:pt x="1447575" y="5763433"/>
                </a:moveTo>
                <a:lnTo>
                  <a:pt x="1549485" y="5763433"/>
                </a:lnTo>
                <a:lnTo>
                  <a:pt x="1549485" y="6274257"/>
                </a:lnTo>
                <a:lnTo>
                  <a:pt x="1447575" y="6274257"/>
                </a:lnTo>
                <a:close/>
                <a:moveTo>
                  <a:pt x="8922604" y="5753243"/>
                </a:moveTo>
                <a:cubicBezTo>
                  <a:pt x="9069099" y="5753243"/>
                  <a:pt x="9187569" y="5871713"/>
                  <a:pt x="9187569" y="6018209"/>
                </a:cubicBezTo>
                <a:cubicBezTo>
                  <a:pt x="9187569" y="6164705"/>
                  <a:pt x="9069099" y="6283173"/>
                  <a:pt x="8922604" y="6283173"/>
                </a:cubicBezTo>
                <a:cubicBezTo>
                  <a:pt x="8776109" y="6283173"/>
                  <a:pt x="8657638" y="6164705"/>
                  <a:pt x="8657638" y="6018209"/>
                </a:cubicBezTo>
                <a:cubicBezTo>
                  <a:pt x="8657638" y="5871713"/>
                  <a:pt x="8776109" y="5753243"/>
                  <a:pt x="8922604" y="5753243"/>
                </a:cubicBezTo>
                <a:close/>
                <a:moveTo>
                  <a:pt x="675610" y="5753243"/>
                </a:moveTo>
                <a:cubicBezTo>
                  <a:pt x="822108" y="5753243"/>
                  <a:pt x="940577" y="5871713"/>
                  <a:pt x="940577" y="6018209"/>
                </a:cubicBezTo>
                <a:cubicBezTo>
                  <a:pt x="940577" y="6164705"/>
                  <a:pt x="822108" y="6283173"/>
                  <a:pt x="675610" y="6283173"/>
                </a:cubicBezTo>
                <a:cubicBezTo>
                  <a:pt x="529116" y="6283173"/>
                  <a:pt x="410646" y="6164705"/>
                  <a:pt x="410646" y="6018209"/>
                </a:cubicBezTo>
                <a:cubicBezTo>
                  <a:pt x="410646" y="5871713"/>
                  <a:pt x="529116" y="5753243"/>
                  <a:pt x="675610" y="5753243"/>
                </a:cubicBezTo>
                <a:close/>
                <a:moveTo>
                  <a:pt x="9489477" y="5143057"/>
                </a:moveTo>
                <a:lnTo>
                  <a:pt x="10000300" y="5143057"/>
                </a:lnTo>
                <a:lnTo>
                  <a:pt x="10000300" y="5244969"/>
                </a:lnTo>
                <a:lnTo>
                  <a:pt x="9489477" y="5244969"/>
                </a:lnTo>
                <a:close/>
                <a:moveTo>
                  <a:pt x="8706634" y="5143057"/>
                </a:moveTo>
                <a:lnTo>
                  <a:pt x="9176104" y="5143057"/>
                </a:lnTo>
                <a:lnTo>
                  <a:pt x="9176104" y="5244969"/>
                </a:lnTo>
                <a:lnTo>
                  <a:pt x="8707060" y="5244969"/>
                </a:lnTo>
                <a:lnTo>
                  <a:pt x="8709420" y="5198237"/>
                </a:lnTo>
                <a:close/>
                <a:moveTo>
                  <a:pt x="1242485" y="5143057"/>
                </a:moveTo>
                <a:lnTo>
                  <a:pt x="1714449" y="5143057"/>
                </a:lnTo>
                <a:lnTo>
                  <a:pt x="1711662" y="5198237"/>
                </a:lnTo>
                <a:lnTo>
                  <a:pt x="1714022" y="5244969"/>
                </a:lnTo>
                <a:lnTo>
                  <a:pt x="1242485" y="5244969"/>
                </a:lnTo>
                <a:close/>
                <a:moveTo>
                  <a:pt x="2787" y="5143057"/>
                </a:moveTo>
                <a:lnTo>
                  <a:pt x="97302" y="5143057"/>
                </a:lnTo>
                <a:lnTo>
                  <a:pt x="97302" y="5244969"/>
                </a:lnTo>
                <a:lnTo>
                  <a:pt x="2360" y="5244969"/>
                </a:lnTo>
                <a:lnTo>
                  <a:pt x="0" y="5198237"/>
                </a:lnTo>
                <a:close/>
                <a:moveTo>
                  <a:pt x="623389" y="4939239"/>
                </a:moveTo>
                <a:lnTo>
                  <a:pt x="725299" y="4939239"/>
                </a:lnTo>
                <a:lnTo>
                  <a:pt x="725299" y="5450061"/>
                </a:lnTo>
                <a:lnTo>
                  <a:pt x="623389" y="5450061"/>
                </a:lnTo>
                <a:close/>
                <a:moveTo>
                  <a:pt x="86723" y="4273524"/>
                </a:moveTo>
                <a:lnTo>
                  <a:pt x="106218" y="4371093"/>
                </a:lnTo>
                <a:cubicBezTo>
                  <a:pt x="106218" y="4407717"/>
                  <a:pt x="98813" y="4442589"/>
                  <a:pt x="85418" y="4474296"/>
                </a:cubicBezTo>
                <a:lnTo>
                  <a:pt x="47492" y="4530579"/>
                </a:lnTo>
                <a:close/>
                <a:moveTo>
                  <a:pt x="9745526" y="4208037"/>
                </a:moveTo>
                <a:cubicBezTo>
                  <a:pt x="9655081" y="4208037"/>
                  <a:pt x="9582469" y="4280647"/>
                  <a:pt x="9582469" y="4371093"/>
                </a:cubicBezTo>
                <a:cubicBezTo>
                  <a:pt x="9582469" y="4461537"/>
                  <a:pt x="9655081" y="4534147"/>
                  <a:pt x="9745526" y="4534147"/>
                </a:cubicBezTo>
                <a:cubicBezTo>
                  <a:pt x="9835970" y="4534147"/>
                  <a:pt x="9908582" y="4461537"/>
                  <a:pt x="9908582" y="4371093"/>
                </a:cubicBezTo>
                <a:cubicBezTo>
                  <a:pt x="9908582" y="4280647"/>
                  <a:pt x="9835970" y="4208037"/>
                  <a:pt x="9745526" y="4208037"/>
                </a:cubicBezTo>
                <a:close/>
                <a:moveTo>
                  <a:pt x="1498539" y="4208037"/>
                </a:moveTo>
                <a:cubicBezTo>
                  <a:pt x="1408093" y="4208037"/>
                  <a:pt x="1335482" y="4280647"/>
                  <a:pt x="1335482" y="4371093"/>
                </a:cubicBezTo>
                <a:cubicBezTo>
                  <a:pt x="1335482" y="4461537"/>
                  <a:pt x="1408093" y="4534147"/>
                  <a:pt x="1498539" y="4534147"/>
                </a:cubicBezTo>
                <a:cubicBezTo>
                  <a:pt x="1588983" y="4534147"/>
                  <a:pt x="1661593" y="4461537"/>
                  <a:pt x="1661593" y="4371093"/>
                </a:cubicBezTo>
                <a:cubicBezTo>
                  <a:pt x="1661593" y="4280647"/>
                  <a:pt x="1588983" y="4208037"/>
                  <a:pt x="1498539" y="4208037"/>
                </a:cubicBezTo>
                <a:close/>
                <a:moveTo>
                  <a:pt x="8870376" y="4115043"/>
                </a:moveTo>
                <a:lnTo>
                  <a:pt x="8972285" y="4115043"/>
                </a:lnTo>
                <a:lnTo>
                  <a:pt x="8972285" y="4625865"/>
                </a:lnTo>
                <a:lnTo>
                  <a:pt x="8870376" y="4625865"/>
                </a:lnTo>
                <a:close/>
                <a:moveTo>
                  <a:pt x="623387" y="4115043"/>
                </a:moveTo>
                <a:lnTo>
                  <a:pt x="725297" y="4115043"/>
                </a:lnTo>
                <a:lnTo>
                  <a:pt x="725297" y="4625865"/>
                </a:lnTo>
                <a:lnTo>
                  <a:pt x="623387" y="4625865"/>
                </a:lnTo>
                <a:close/>
                <a:moveTo>
                  <a:pt x="9744252" y="4106125"/>
                </a:moveTo>
                <a:cubicBezTo>
                  <a:pt x="9890747" y="4106125"/>
                  <a:pt x="10009217" y="4224597"/>
                  <a:pt x="10009217" y="4371093"/>
                </a:cubicBezTo>
                <a:cubicBezTo>
                  <a:pt x="10009217" y="4517587"/>
                  <a:pt x="9890747" y="4636057"/>
                  <a:pt x="9744252" y="4636057"/>
                </a:cubicBezTo>
                <a:cubicBezTo>
                  <a:pt x="9597757" y="4636057"/>
                  <a:pt x="9479286" y="4517587"/>
                  <a:pt x="9479286" y="4371093"/>
                </a:cubicBezTo>
                <a:cubicBezTo>
                  <a:pt x="9479286" y="4224597"/>
                  <a:pt x="9597757" y="4106125"/>
                  <a:pt x="9744252" y="4106125"/>
                </a:cubicBezTo>
                <a:close/>
                <a:moveTo>
                  <a:pt x="1499812" y="4106125"/>
                </a:moveTo>
                <a:cubicBezTo>
                  <a:pt x="1646307" y="4106125"/>
                  <a:pt x="1764778" y="4224597"/>
                  <a:pt x="1764778" y="4371093"/>
                </a:cubicBezTo>
                <a:cubicBezTo>
                  <a:pt x="1764778" y="4517587"/>
                  <a:pt x="1646307" y="4636057"/>
                  <a:pt x="1499812" y="4636057"/>
                </a:cubicBezTo>
                <a:cubicBezTo>
                  <a:pt x="1353316" y="4634783"/>
                  <a:pt x="1234846" y="4517587"/>
                  <a:pt x="1234846" y="4371093"/>
                </a:cubicBezTo>
                <a:cubicBezTo>
                  <a:pt x="1234846" y="4224597"/>
                  <a:pt x="1353316" y="4106125"/>
                  <a:pt x="1499812" y="4106125"/>
                </a:cubicBezTo>
                <a:close/>
                <a:moveTo>
                  <a:pt x="9489477" y="3495941"/>
                </a:moveTo>
                <a:lnTo>
                  <a:pt x="10000300" y="3495941"/>
                </a:lnTo>
                <a:lnTo>
                  <a:pt x="10000300" y="3597851"/>
                </a:lnTo>
                <a:lnTo>
                  <a:pt x="9489477" y="3597851"/>
                </a:lnTo>
                <a:close/>
                <a:moveTo>
                  <a:pt x="2066685" y="3495941"/>
                </a:moveTo>
                <a:lnTo>
                  <a:pt x="2154931" y="3495941"/>
                </a:lnTo>
                <a:lnTo>
                  <a:pt x="2133958" y="3530464"/>
                </a:lnTo>
                <a:lnTo>
                  <a:pt x="2101496" y="3597851"/>
                </a:lnTo>
                <a:lnTo>
                  <a:pt x="2066685" y="3597851"/>
                </a:lnTo>
                <a:close/>
                <a:moveTo>
                  <a:pt x="674343" y="3383841"/>
                </a:moveTo>
                <a:cubicBezTo>
                  <a:pt x="583899" y="3383841"/>
                  <a:pt x="511289" y="3456451"/>
                  <a:pt x="511289" y="3546897"/>
                </a:cubicBezTo>
                <a:cubicBezTo>
                  <a:pt x="511289" y="3637341"/>
                  <a:pt x="583899" y="3709953"/>
                  <a:pt x="674343" y="3709953"/>
                </a:cubicBezTo>
                <a:cubicBezTo>
                  <a:pt x="764789" y="3709953"/>
                  <a:pt x="837399" y="3637341"/>
                  <a:pt x="837399" y="3546897"/>
                </a:cubicBezTo>
                <a:cubicBezTo>
                  <a:pt x="837399" y="3456451"/>
                  <a:pt x="764789" y="3383841"/>
                  <a:pt x="674343" y="3383841"/>
                </a:cubicBezTo>
                <a:close/>
                <a:moveTo>
                  <a:pt x="8870376" y="3292121"/>
                </a:moveTo>
                <a:lnTo>
                  <a:pt x="8972285" y="3292121"/>
                </a:lnTo>
                <a:lnTo>
                  <a:pt x="8972285" y="3802945"/>
                </a:lnTo>
                <a:lnTo>
                  <a:pt x="8870376" y="3802945"/>
                </a:lnTo>
                <a:close/>
                <a:moveTo>
                  <a:pt x="8142327" y="3292121"/>
                </a:moveTo>
                <a:lnTo>
                  <a:pt x="8148089" y="3292121"/>
                </a:lnTo>
                <a:lnTo>
                  <a:pt x="8148089" y="3301606"/>
                </a:lnTo>
                <a:close/>
                <a:moveTo>
                  <a:pt x="1447583" y="3292121"/>
                </a:moveTo>
                <a:lnTo>
                  <a:pt x="1549493" y="3292121"/>
                </a:lnTo>
                <a:lnTo>
                  <a:pt x="1549493" y="3802945"/>
                </a:lnTo>
                <a:lnTo>
                  <a:pt x="1447583" y="3802945"/>
                </a:lnTo>
                <a:close/>
                <a:moveTo>
                  <a:pt x="675617" y="3281931"/>
                </a:moveTo>
                <a:cubicBezTo>
                  <a:pt x="822113" y="3281931"/>
                  <a:pt x="940583" y="3400401"/>
                  <a:pt x="940583" y="3546897"/>
                </a:cubicBezTo>
                <a:cubicBezTo>
                  <a:pt x="940583" y="3693393"/>
                  <a:pt x="822113" y="3811861"/>
                  <a:pt x="675617" y="3811861"/>
                </a:cubicBezTo>
                <a:cubicBezTo>
                  <a:pt x="529123" y="3811861"/>
                  <a:pt x="410652" y="3693393"/>
                  <a:pt x="410652" y="3546897"/>
                </a:cubicBezTo>
                <a:cubicBezTo>
                  <a:pt x="410652" y="3400401"/>
                  <a:pt x="529123" y="3281931"/>
                  <a:pt x="675617" y="3281931"/>
                </a:cubicBezTo>
                <a:close/>
                <a:moveTo>
                  <a:pt x="1242482" y="2671745"/>
                </a:moveTo>
                <a:lnTo>
                  <a:pt x="1753305" y="2671745"/>
                </a:lnTo>
                <a:lnTo>
                  <a:pt x="1753305" y="2773657"/>
                </a:lnTo>
                <a:lnTo>
                  <a:pt x="1242482" y="2773657"/>
                </a:lnTo>
                <a:close/>
                <a:moveTo>
                  <a:pt x="8921331" y="2560919"/>
                </a:moveTo>
                <a:cubicBezTo>
                  <a:pt x="8832160" y="2560919"/>
                  <a:pt x="8758275" y="2633529"/>
                  <a:pt x="8758275" y="2723975"/>
                </a:cubicBezTo>
                <a:cubicBezTo>
                  <a:pt x="8758275" y="2814419"/>
                  <a:pt x="8830885" y="2887029"/>
                  <a:pt x="8921331" y="2887029"/>
                </a:cubicBezTo>
                <a:cubicBezTo>
                  <a:pt x="9011776" y="2887029"/>
                  <a:pt x="9084386" y="2814419"/>
                  <a:pt x="9084386" y="2723975"/>
                </a:cubicBezTo>
                <a:cubicBezTo>
                  <a:pt x="9084386" y="2633529"/>
                  <a:pt x="9011776" y="2560919"/>
                  <a:pt x="8921331" y="2560919"/>
                </a:cubicBezTo>
                <a:close/>
                <a:moveTo>
                  <a:pt x="2322726" y="2560919"/>
                </a:moveTo>
                <a:cubicBezTo>
                  <a:pt x="2232282" y="2560919"/>
                  <a:pt x="2159671" y="2633529"/>
                  <a:pt x="2159671" y="2723975"/>
                </a:cubicBezTo>
                <a:cubicBezTo>
                  <a:pt x="2159671" y="2814419"/>
                  <a:pt x="2232282" y="2887029"/>
                  <a:pt x="2322726" y="2887029"/>
                </a:cubicBezTo>
                <a:cubicBezTo>
                  <a:pt x="2411897" y="2885757"/>
                  <a:pt x="2485782" y="2813145"/>
                  <a:pt x="2485782" y="2723975"/>
                </a:cubicBezTo>
                <a:cubicBezTo>
                  <a:pt x="2485782" y="2633529"/>
                  <a:pt x="2413173" y="2560919"/>
                  <a:pt x="2322726" y="2560919"/>
                </a:cubicBezTo>
                <a:close/>
                <a:moveTo>
                  <a:pt x="9694571" y="2553886"/>
                </a:moveTo>
                <a:lnTo>
                  <a:pt x="9792198" y="2714584"/>
                </a:lnTo>
                <a:lnTo>
                  <a:pt x="9796481" y="2723476"/>
                </a:lnTo>
                <a:lnTo>
                  <a:pt x="9796481" y="2978749"/>
                </a:lnTo>
                <a:lnTo>
                  <a:pt x="9694571" y="2978749"/>
                </a:lnTo>
                <a:close/>
                <a:moveTo>
                  <a:pt x="772671" y="2477905"/>
                </a:moveTo>
                <a:lnTo>
                  <a:pt x="778813" y="2479809"/>
                </a:lnTo>
                <a:cubicBezTo>
                  <a:pt x="873936" y="2519996"/>
                  <a:pt x="940575" y="2614103"/>
                  <a:pt x="940575" y="2723975"/>
                </a:cubicBezTo>
                <a:cubicBezTo>
                  <a:pt x="940575" y="2870469"/>
                  <a:pt x="822106" y="2988941"/>
                  <a:pt x="675608" y="2988941"/>
                </a:cubicBezTo>
                <a:cubicBezTo>
                  <a:pt x="620673" y="2988463"/>
                  <a:pt x="569678" y="2971504"/>
                  <a:pt x="527394" y="2942835"/>
                </a:cubicBezTo>
                <a:lnTo>
                  <a:pt x="521341" y="2937832"/>
                </a:lnTo>
                <a:lnTo>
                  <a:pt x="566336" y="2844427"/>
                </a:lnTo>
                <a:lnTo>
                  <a:pt x="610701" y="2874271"/>
                </a:lnTo>
                <a:cubicBezTo>
                  <a:pt x="630227" y="2882491"/>
                  <a:pt x="651723" y="2887029"/>
                  <a:pt x="674334" y="2887029"/>
                </a:cubicBezTo>
                <a:cubicBezTo>
                  <a:pt x="764780" y="2885757"/>
                  <a:pt x="837390" y="2813145"/>
                  <a:pt x="837390" y="2723975"/>
                </a:cubicBezTo>
                <a:cubicBezTo>
                  <a:pt x="837390" y="2656141"/>
                  <a:pt x="796547" y="2598339"/>
                  <a:pt x="737968" y="2573678"/>
                </a:cubicBezTo>
                <a:lnTo>
                  <a:pt x="717037" y="2569481"/>
                </a:lnTo>
                <a:close/>
                <a:moveTo>
                  <a:pt x="8046180" y="2467925"/>
                </a:moveTo>
                <a:lnTo>
                  <a:pt x="8148089" y="2467925"/>
                </a:lnTo>
                <a:lnTo>
                  <a:pt x="8148089" y="2978749"/>
                </a:lnTo>
                <a:lnTo>
                  <a:pt x="8046180" y="2978749"/>
                </a:lnTo>
                <a:close/>
                <a:moveTo>
                  <a:pt x="8921331" y="2459009"/>
                </a:moveTo>
                <a:cubicBezTo>
                  <a:pt x="9067826" y="2459009"/>
                  <a:pt x="9186296" y="2577479"/>
                  <a:pt x="9186296" y="2723975"/>
                </a:cubicBezTo>
                <a:cubicBezTo>
                  <a:pt x="9186296" y="2870469"/>
                  <a:pt x="9067826" y="2988941"/>
                  <a:pt x="8921331" y="2988941"/>
                </a:cubicBezTo>
                <a:cubicBezTo>
                  <a:pt x="8774836" y="2988941"/>
                  <a:pt x="8656365" y="2870469"/>
                  <a:pt x="8656365" y="2723975"/>
                </a:cubicBezTo>
                <a:cubicBezTo>
                  <a:pt x="8656365" y="2577479"/>
                  <a:pt x="8774836" y="2459009"/>
                  <a:pt x="8921331" y="2459009"/>
                </a:cubicBezTo>
                <a:close/>
                <a:moveTo>
                  <a:pt x="2322726" y="2459009"/>
                </a:moveTo>
                <a:cubicBezTo>
                  <a:pt x="2469222" y="2459009"/>
                  <a:pt x="2587692" y="2577479"/>
                  <a:pt x="2587692" y="2723975"/>
                </a:cubicBezTo>
                <a:cubicBezTo>
                  <a:pt x="2587692" y="2870469"/>
                  <a:pt x="2469222" y="2988941"/>
                  <a:pt x="2322726" y="2988941"/>
                </a:cubicBezTo>
                <a:cubicBezTo>
                  <a:pt x="2176232" y="2988941"/>
                  <a:pt x="2057761" y="2869197"/>
                  <a:pt x="2057761" y="2723975"/>
                </a:cubicBezTo>
                <a:cubicBezTo>
                  <a:pt x="2057761" y="2577479"/>
                  <a:pt x="2176232" y="2459009"/>
                  <a:pt x="2322726" y="2459009"/>
                </a:cubicBezTo>
                <a:close/>
                <a:moveTo>
                  <a:pt x="7842360" y="1848825"/>
                </a:moveTo>
                <a:lnTo>
                  <a:pt x="8353182" y="1848825"/>
                </a:lnTo>
                <a:lnTo>
                  <a:pt x="8353182" y="1950733"/>
                </a:lnTo>
                <a:lnTo>
                  <a:pt x="7842360" y="1950733"/>
                </a:lnTo>
                <a:close/>
                <a:moveTo>
                  <a:pt x="6223404" y="1848825"/>
                </a:moveTo>
                <a:lnTo>
                  <a:pt x="6704792" y="1848825"/>
                </a:lnTo>
                <a:lnTo>
                  <a:pt x="6704792" y="1950733"/>
                </a:lnTo>
                <a:lnTo>
                  <a:pt x="6512646" y="1950733"/>
                </a:lnTo>
                <a:lnTo>
                  <a:pt x="6413573" y="1911670"/>
                </a:lnTo>
                <a:cubicBezTo>
                  <a:pt x="6359984" y="1892049"/>
                  <a:pt x="6305781" y="1873700"/>
                  <a:pt x="6251001" y="1856662"/>
                </a:cubicBezTo>
                <a:close/>
                <a:moveTo>
                  <a:pt x="2890884" y="1848825"/>
                </a:moveTo>
                <a:lnTo>
                  <a:pt x="3401707" y="1848825"/>
                </a:lnTo>
                <a:lnTo>
                  <a:pt x="3401707" y="1950733"/>
                </a:lnTo>
                <a:lnTo>
                  <a:pt x="2890884" y="1950733"/>
                </a:lnTo>
                <a:close/>
                <a:moveTo>
                  <a:pt x="1242493" y="1848825"/>
                </a:moveTo>
                <a:lnTo>
                  <a:pt x="1753316" y="1848825"/>
                </a:lnTo>
                <a:lnTo>
                  <a:pt x="1753316" y="1950733"/>
                </a:lnTo>
                <a:lnTo>
                  <a:pt x="1242493" y="1950733"/>
                </a:lnTo>
                <a:close/>
                <a:moveTo>
                  <a:pt x="8921331" y="1736725"/>
                </a:moveTo>
                <a:cubicBezTo>
                  <a:pt x="8832160" y="1736725"/>
                  <a:pt x="8758275" y="1809335"/>
                  <a:pt x="8758275" y="1899781"/>
                </a:cubicBezTo>
                <a:cubicBezTo>
                  <a:pt x="8758275" y="1990225"/>
                  <a:pt x="8830885" y="2062835"/>
                  <a:pt x="8921331" y="2062835"/>
                </a:cubicBezTo>
                <a:cubicBezTo>
                  <a:pt x="9011776" y="2062835"/>
                  <a:pt x="9084386" y="1990225"/>
                  <a:pt x="9084386" y="1899781"/>
                </a:cubicBezTo>
                <a:cubicBezTo>
                  <a:pt x="9084386" y="1809335"/>
                  <a:pt x="9011776" y="1736725"/>
                  <a:pt x="8921331" y="1736725"/>
                </a:cubicBezTo>
                <a:close/>
                <a:moveTo>
                  <a:pt x="7223258" y="1643731"/>
                </a:moveTo>
                <a:lnTo>
                  <a:pt x="7325168" y="1643731"/>
                </a:lnTo>
                <a:lnTo>
                  <a:pt x="7325168" y="2154553"/>
                </a:lnTo>
                <a:lnTo>
                  <a:pt x="7223258" y="2154553"/>
                </a:lnTo>
                <a:close/>
                <a:moveTo>
                  <a:pt x="2271782" y="1643731"/>
                </a:moveTo>
                <a:lnTo>
                  <a:pt x="2373691" y="1643731"/>
                </a:lnTo>
                <a:lnTo>
                  <a:pt x="2373691" y="2154553"/>
                </a:lnTo>
                <a:lnTo>
                  <a:pt x="2271782" y="2154553"/>
                </a:lnTo>
                <a:close/>
                <a:moveTo>
                  <a:pt x="8921331" y="1634813"/>
                </a:moveTo>
                <a:cubicBezTo>
                  <a:pt x="8957955" y="1634813"/>
                  <a:pt x="8992827" y="1642218"/>
                  <a:pt x="9024534" y="1655614"/>
                </a:cubicBezTo>
                <a:lnTo>
                  <a:pt x="9036119" y="1661896"/>
                </a:lnTo>
                <a:lnTo>
                  <a:pt x="9067478" y="1694788"/>
                </a:lnTo>
                <a:lnTo>
                  <a:pt x="9168482" y="1811390"/>
                </a:lnTo>
                <a:lnTo>
                  <a:pt x="9186296" y="1899781"/>
                </a:lnTo>
                <a:cubicBezTo>
                  <a:pt x="9186296" y="2046275"/>
                  <a:pt x="9067826" y="2164745"/>
                  <a:pt x="8921331" y="2164745"/>
                </a:cubicBezTo>
                <a:cubicBezTo>
                  <a:pt x="8774836" y="2164745"/>
                  <a:pt x="8656365" y="2046275"/>
                  <a:pt x="8656365" y="1899781"/>
                </a:cubicBezTo>
                <a:cubicBezTo>
                  <a:pt x="8656365" y="1753285"/>
                  <a:pt x="8774836" y="1634813"/>
                  <a:pt x="8921331" y="1634813"/>
                </a:cubicBezTo>
                <a:close/>
                <a:moveTo>
                  <a:pt x="3969851" y="1634813"/>
                </a:moveTo>
                <a:cubicBezTo>
                  <a:pt x="4079723" y="1634813"/>
                  <a:pt x="4173831" y="1701454"/>
                  <a:pt x="4214017" y="1796577"/>
                </a:cubicBezTo>
                <a:lnTo>
                  <a:pt x="4223093" y="1841608"/>
                </a:lnTo>
                <a:lnTo>
                  <a:pt x="4170081" y="1856662"/>
                </a:lnTo>
                <a:lnTo>
                  <a:pt x="4127174" y="1871180"/>
                </a:lnTo>
                <a:lnTo>
                  <a:pt x="4120150" y="1836147"/>
                </a:lnTo>
                <a:cubicBezTo>
                  <a:pt x="4095488" y="1777568"/>
                  <a:pt x="4037686" y="1736725"/>
                  <a:pt x="3969851" y="1736725"/>
                </a:cubicBezTo>
                <a:cubicBezTo>
                  <a:pt x="3880680" y="1736725"/>
                  <a:pt x="3806796" y="1809335"/>
                  <a:pt x="3806796" y="1899781"/>
                </a:cubicBezTo>
                <a:cubicBezTo>
                  <a:pt x="3806796" y="1922392"/>
                  <a:pt x="3811334" y="1943889"/>
                  <a:pt x="3819555" y="1963414"/>
                </a:cubicBezTo>
                <a:lnTo>
                  <a:pt x="3832208" y="1982224"/>
                </a:lnTo>
                <a:lnTo>
                  <a:pt x="3741230" y="2026051"/>
                </a:lnTo>
                <a:lnTo>
                  <a:pt x="3725686" y="2002984"/>
                </a:lnTo>
                <a:cubicBezTo>
                  <a:pt x="3712291" y="1971277"/>
                  <a:pt x="3704886" y="1936405"/>
                  <a:pt x="3704886" y="1899781"/>
                </a:cubicBezTo>
                <a:cubicBezTo>
                  <a:pt x="3704886" y="1753285"/>
                  <a:pt x="3823356" y="1634813"/>
                  <a:pt x="3969851" y="1634813"/>
                </a:cubicBezTo>
                <a:close/>
                <a:moveTo>
                  <a:pt x="7842360" y="1024629"/>
                </a:moveTo>
                <a:lnTo>
                  <a:pt x="8330359" y="1024629"/>
                </a:lnTo>
                <a:lnTo>
                  <a:pt x="8353182" y="1042565"/>
                </a:lnTo>
                <a:lnTo>
                  <a:pt x="8353182" y="1126539"/>
                </a:lnTo>
                <a:lnTo>
                  <a:pt x="7842360" y="1126539"/>
                </a:lnTo>
                <a:close/>
                <a:moveTo>
                  <a:pt x="5371048" y="1024629"/>
                </a:moveTo>
                <a:lnTo>
                  <a:pt x="5881870" y="1024629"/>
                </a:lnTo>
                <a:lnTo>
                  <a:pt x="5881870" y="1126539"/>
                </a:lnTo>
                <a:lnTo>
                  <a:pt x="5371048" y="1126539"/>
                </a:lnTo>
                <a:close/>
                <a:moveTo>
                  <a:pt x="4538001" y="1024629"/>
                </a:moveTo>
                <a:lnTo>
                  <a:pt x="5048825" y="1024629"/>
                </a:lnTo>
                <a:lnTo>
                  <a:pt x="5048825" y="1126539"/>
                </a:lnTo>
                <a:lnTo>
                  <a:pt x="4538001" y="1126539"/>
                </a:lnTo>
                <a:close/>
                <a:moveTo>
                  <a:pt x="2890886" y="1024629"/>
                </a:moveTo>
                <a:lnTo>
                  <a:pt x="3401709" y="1024629"/>
                </a:lnTo>
                <a:lnTo>
                  <a:pt x="3401709" y="1126539"/>
                </a:lnTo>
                <a:lnTo>
                  <a:pt x="2890886" y="1126539"/>
                </a:lnTo>
                <a:close/>
                <a:moveTo>
                  <a:pt x="6450017" y="912529"/>
                </a:moveTo>
                <a:cubicBezTo>
                  <a:pt x="6359572" y="912529"/>
                  <a:pt x="6286962" y="985139"/>
                  <a:pt x="6286962" y="1075585"/>
                </a:cubicBezTo>
                <a:cubicBezTo>
                  <a:pt x="6286962" y="1166029"/>
                  <a:pt x="6359572" y="1238639"/>
                  <a:pt x="6450017" y="1238639"/>
                </a:cubicBezTo>
                <a:cubicBezTo>
                  <a:pt x="6540463" y="1238639"/>
                  <a:pt x="6613073" y="1166029"/>
                  <a:pt x="6613073" y="1075585"/>
                </a:cubicBezTo>
                <a:cubicBezTo>
                  <a:pt x="6613073" y="985139"/>
                  <a:pt x="6540463" y="912529"/>
                  <a:pt x="6450017" y="912529"/>
                </a:cubicBezTo>
                <a:close/>
                <a:moveTo>
                  <a:pt x="2373692" y="828587"/>
                </a:moveTo>
                <a:lnTo>
                  <a:pt x="2373692" y="1331633"/>
                </a:lnTo>
                <a:lnTo>
                  <a:pt x="2271782" y="1331633"/>
                </a:lnTo>
                <a:lnTo>
                  <a:pt x="2271782" y="895706"/>
                </a:lnTo>
                <a:lnTo>
                  <a:pt x="2297278" y="877575"/>
                </a:lnTo>
                <a:close/>
                <a:moveTo>
                  <a:pt x="7223258" y="820809"/>
                </a:moveTo>
                <a:lnTo>
                  <a:pt x="7325168" y="820809"/>
                </a:lnTo>
                <a:lnTo>
                  <a:pt x="7325168" y="1331633"/>
                </a:lnTo>
                <a:lnTo>
                  <a:pt x="7223258" y="1331633"/>
                </a:lnTo>
                <a:close/>
                <a:moveTo>
                  <a:pt x="3918899" y="820809"/>
                </a:moveTo>
                <a:lnTo>
                  <a:pt x="4020808" y="820809"/>
                </a:lnTo>
                <a:lnTo>
                  <a:pt x="4020808" y="1331633"/>
                </a:lnTo>
                <a:lnTo>
                  <a:pt x="3918899" y="1331633"/>
                </a:lnTo>
                <a:close/>
                <a:moveTo>
                  <a:pt x="6451292" y="810617"/>
                </a:moveTo>
                <a:cubicBezTo>
                  <a:pt x="6597788" y="810617"/>
                  <a:pt x="6716257" y="929089"/>
                  <a:pt x="6716257" y="1075585"/>
                </a:cubicBezTo>
                <a:cubicBezTo>
                  <a:pt x="6716257" y="1222079"/>
                  <a:pt x="6597788" y="1340549"/>
                  <a:pt x="6451292" y="1340549"/>
                </a:cubicBezTo>
                <a:cubicBezTo>
                  <a:pt x="6303522" y="1340549"/>
                  <a:pt x="6186326" y="1222079"/>
                  <a:pt x="6186326" y="1075585"/>
                </a:cubicBezTo>
                <a:cubicBezTo>
                  <a:pt x="6186326" y="929089"/>
                  <a:pt x="6304797" y="810617"/>
                  <a:pt x="6451292" y="810617"/>
                </a:cubicBezTo>
                <a:close/>
                <a:moveTo>
                  <a:pt x="6399063" y="125503"/>
                </a:moveTo>
                <a:lnTo>
                  <a:pt x="6500973" y="149024"/>
                </a:lnTo>
                <a:lnTo>
                  <a:pt x="6500973" y="508711"/>
                </a:lnTo>
                <a:lnTo>
                  <a:pt x="6399063" y="508711"/>
                </a:lnTo>
                <a:close/>
                <a:moveTo>
                  <a:pt x="4743094" y="101073"/>
                </a:moveTo>
                <a:lnTo>
                  <a:pt x="4845004" y="101073"/>
                </a:lnTo>
                <a:lnTo>
                  <a:pt x="4845004" y="508711"/>
                </a:lnTo>
                <a:lnTo>
                  <a:pt x="4743094" y="508711"/>
                </a:lnTo>
                <a:close/>
                <a:moveTo>
                  <a:pt x="4174642" y="91020"/>
                </a:moveTo>
                <a:lnTo>
                  <a:pt x="4214021" y="149458"/>
                </a:lnTo>
                <a:cubicBezTo>
                  <a:pt x="4227416" y="181166"/>
                  <a:pt x="4234820" y="216038"/>
                  <a:pt x="4234820" y="252661"/>
                </a:cubicBezTo>
                <a:cubicBezTo>
                  <a:pt x="4234820" y="399157"/>
                  <a:pt x="4116350" y="517629"/>
                  <a:pt x="3969854" y="517629"/>
                </a:cubicBezTo>
                <a:cubicBezTo>
                  <a:pt x="3823359" y="517629"/>
                  <a:pt x="3704889" y="399157"/>
                  <a:pt x="3704889" y="252661"/>
                </a:cubicBezTo>
                <a:lnTo>
                  <a:pt x="3714113" y="206895"/>
                </a:lnTo>
                <a:lnTo>
                  <a:pt x="3829928" y="174007"/>
                </a:lnTo>
                <a:lnTo>
                  <a:pt x="3819737" y="189028"/>
                </a:lnTo>
                <a:cubicBezTo>
                  <a:pt x="3811417" y="208554"/>
                  <a:pt x="3806799" y="230050"/>
                  <a:pt x="3806799" y="252661"/>
                </a:cubicBezTo>
                <a:cubicBezTo>
                  <a:pt x="3806799" y="343107"/>
                  <a:pt x="3879410" y="415717"/>
                  <a:pt x="3969854" y="415717"/>
                </a:cubicBezTo>
                <a:cubicBezTo>
                  <a:pt x="4060300" y="415717"/>
                  <a:pt x="4132911" y="343107"/>
                  <a:pt x="4132911" y="252661"/>
                </a:cubicBezTo>
                <a:cubicBezTo>
                  <a:pt x="4132911" y="207439"/>
                  <a:pt x="4114759" y="166676"/>
                  <a:pt x="4085300" y="137218"/>
                </a:cubicBezTo>
                <a:lnTo>
                  <a:pt x="4056168" y="117622"/>
                </a:lnTo>
                <a:lnTo>
                  <a:pt x="4160436" y="93557"/>
                </a:lnTo>
                <a:close/>
                <a:moveTo>
                  <a:pt x="5625822" y="89607"/>
                </a:moveTo>
                <a:cubicBezTo>
                  <a:pt x="5535377" y="89607"/>
                  <a:pt x="5462766" y="162217"/>
                  <a:pt x="5462766" y="252661"/>
                </a:cubicBezTo>
                <a:cubicBezTo>
                  <a:pt x="5462766" y="343107"/>
                  <a:pt x="5535377" y="415717"/>
                  <a:pt x="5625822" y="415717"/>
                </a:cubicBezTo>
                <a:cubicBezTo>
                  <a:pt x="5716267" y="414445"/>
                  <a:pt x="5788878" y="341833"/>
                  <a:pt x="5788878" y="252661"/>
                </a:cubicBezTo>
                <a:cubicBezTo>
                  <a:pt x="5788878" y="162217"/>
                  <a:pt x="5716267" y="89607"/>
                  <a:pt x="5625822" y="89607"/>
                </a:cubicBezTo>
                <a:close/>
                <a:moveTo>
                  <a:pt x="5551305" y="0"/>
                </a:moveTo>
                <a:lnTo>
                  <a:pt x="5741268" y="14445"/>
                </a:lnTo>
                <a:lnTo>
                  <a:pt x="5775311" y="32907"/>
                </a:lnTo>
                <a:cubicBezTo>
                  <a:pt x="5845785" y="80491"/>
                  <a:pt x="5892062" y="161102"/>
                  <a:pt x="5892062" y="252661"/>
                </a:cubicBezTo>
                <a:cubicBezTo>
                  <a:pt x="5892062" y="399157"/>
                  <a:pt x="5773592" y="517629"/>
                  <a:pt x="5627096" y="517629"/>
                </a:cubicBezTo>
                <a:cubicBezTo>
                  <a:pt x="5480601" y="516353"/>
                  <a:pt x="5362131" y="397885"/>
                  <a:pt x="5362131" y="252661"/>
                </a:cubicBezTo>
                <a:cubicBezTo>
                  <a:pt x="5362131" y="142791"/>
                  <a:pt x="5428771" y="48684"/>
                  <a:pt x="5523893" y="8497"/>
                </a:cubicBezTo>
                <a:close/>
              </a:path>
            </a:pathLst>
          </a:custGeom>
          <a:gradFill>
            <a:gsLst>
              <a:gs pos="100000">
                <a:schemeClr val="accent1">
                  <a:lumMod val="50000"/>
                  <a:alpha val="15000"/>
                </a:schemeClr>
              </a:gs>
              <a:gs pos="0">
                <a:schemeClr val="accent1">
                  <a:lumMod val="50000"/>
                  <a:alpha val="0"/>
                </a:schemeClr>
              </a:gs>
            </a:gsLst>
            <a:lin ang="18900000" scaled="0"/>
          </a:gradFill>
          <a:ln w="12735" cap="flat">
            <a:noFill/>
            <a:prstDash val="solid"/>
            <a:miter/>
          </a:ln>
        </p:spPr>
        <p:txBody>
          <a:bodyPr rtlCol="0" anchor="ctr"/>
          <a:lstStyle/>
          <a:p>
            <a:endParaRPr lang="en-GB"/>
          </a:p>
        </p:txBody>
      </p:sp>
      <p:sp>
        <p:nvSpPr>
          <p:cNvPr id="19" name="Circle: Hollow 429">
            <a:extLst>
              <a:ext uri="{FF2B5EF4-FFF2-40B4-BE49-F238E27FC236}">
                <a16:creationId xmlns:a16="http://schemas.microsoft.com/office/drawing/2014/main" id="{B077384B-E21D-4447-B01E-977229B6C737}"/>
              </a:ext>
            </a:extLst>
          </p:cNvPr>
          <p:cNvSpPr/>
          <p:nvPr userDrawn="1"/>
        </p:nvSpPr>
        <p:spPr>
          <a:xfrm flipV="1">
            <a:off x="-1489805" y="945142"/>
            <a:ext cx="7366730" cy="7366728"/>
          </a:xfrm>
          <a:prstGeom prst="donut">
            <a:avLst>
              <a:gd name="adj" fmla="val 25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pic>
        <p:nvPicPr>
          <p:cNvPr id="8" name="Picture 7">
            <a:extLst>
              <a:ext uri="{FF2B5EF4-FFF2-40B4-BE49-F238E27FC236}">
                <a16:creationId xmlns:a16="http://schemas.microsoft.com/office/drawing/2014/main" id="{50A34C98-A857-4993-9B4A-7E97989E0AB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642808" y="370738"/>
            <a:ext cx="7480418" cy="7863840"/>
          </a:xfrm>
          <a:prstGeom prst="rect">
            <a:avLst/>
          </a:prstGeom>
          <a:effectLst>
            <a:outerShdw blurRad="241300" algn="ctr" rotWithShape="0">
              <a:prstClr val="black">
                <a:alpha val="40000"/>
              </a:prstClr>
            </a:outerShdw>
          </a:effectLst>
        </p:spPr>
      </p:pic>
    </p:spTree>
    <p:extLst>
      <p:ext uri="{BB962C8B-B14F-4D97-AF65-F5344CB8AC3E}">
        <p14:creationId xmlns:p14="http://schemas.microsoft.com/office/powerpoint/2010/main" val="1523674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9A3E7D9-B718-4AFF-9113-2E8D87C0CE90}"/>
              </a:ext>
            </a:extLst>
          </p:cNvPr>
          <p:cNvGraphicFramePr>
            <a:graphicFrameLocks noChangeAspect="1"/>
          </p:cNvGraphicFramePr>
          <p:nvPr userDrawn="1">
            <p:custDataLst>
              <p:tags r:id="rId2"/>
            </p:custDataLst>
            <p:extLst>
              <p:ext uri="{D42A27DB-BD31-4B8C-83A1-F6EECF244321}">
                <p14:modId xmlns:p14="http://schemas.microsoft.com/office/powerpoint/2010/main" val="19051607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86" name="think-cell Slide" r:id="rId5" imgW="306" imgH="306" progId="TCLayout.ActiveDocument.1">
                  <p:embed/>
                </p:oleObj>
              </mc:Choice>
              <mc:Fallback>
                <p:oleObj name="think-cell Slid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1326B13-744E-40E6-B876-9381D128C34B}"/>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600" b="0" i="0" baseline="0" dirty="0">
              <a:latin typeface="Montserrat SemiBold" panose="00000700000000000000" pitchFamily="50" charset="0"/>
              <a:ea typeface="+mj-ea"/>
              <a:cs typeface="+mj-cs"/>
              <a:sym typeface="Montserrat SemiBold" panose="00000700000000000000" pitchFamily="50" charset="0"/>
            </a:endParaRPr>
          </a:p>
        </p:txBody>
      </p:sp>
      <p:sp>
        <p:nvSpPr>
          <p:cNvPr id="4" name="Title 1"/>
          <p:cNvSpPr>
            <a:spLocks noGrp="1"/>
          </p:cNvSpPr>
          <p:nvPr>
            <p:ph type="title" hasCustomPrompt="1"/>
          </p:nvPr>
        </p:nvSpPr>
        <p:spPr>
          <a:xfrm>
            <a:off x="885973" y="2180645"/>
            <a:ext cx="9299448" cy="1097280"/>
          </a:xfrm>
        </p:spPr>
        <p:txBody>
          <a:bodyPr anchor="b">
            <a:noAutofit/>
          </a:bodyPr>
          <a:lstStyle>
            <a:lvl1pPr>
              <a:defRPr lang="en-US" sz="3600" kern="1200" dirty="0">
                <a:solidFill>
                  <a:schemeClr val="bg1"/>
                </a:solidFill>
                <a:latin typeface="+mn-lt"/>
                <a:ea typeface="+mj-ea"/>
                <a:cs typeface="+mj-cs"/>
              </a:defRPr>
            </a:lvl1pPr>
          </a:lstStyle>
          <a:p>
            <a:r>
              <a:rPr lang="en-US" noProof="0" dirty="0"/>
              <a:t>Simple Transition Slide</a:t>
            </a:r>
            <a:endParaRPr lang="en-US" dirty="0"/>
          </a:p>
        </p:txBody>
      </p:sp>
      <p:sp>
        <p:nvSpPr>
          <p:cNvPr id="5" name="Text Placeholder 2"/>
          <p:cNvSpPr>
            <a:spLocks noGrp="1"/>
          </p:cNvSpPr>
          <p:nvPr>
            <p:ph type="body" idx="1"/>
          </p:nvPr>
        </p:nvSpPr>
        <p:spPr>
          <a:xfrm>
            <a:off x="885973" y="3425318"/>
            <a:ext cx="9299448" cy="914400"/>
          </a:xfrm>
        </p:spPr>
        <p:txBody>
          <a:bodyPr/>
          <a:lstStyle>
            <a:lvl1pPr marL="0" indent="0">
              <a:buNone/>
              <a:defRPr sz="1800">
                <a:solidFill>
                  <a:schemeClr val="accent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8" name="Picture 7">
            <a:extLst>
              <a:ext uri="{FF2B5EF4-FFF2-40B4-BE49-F238E27FC236}">
                <a16:creationId xmlns:a16="http://schemas.microsoft.com/office/drawing/2014/main" id="{6A4D9DFE-AD6F-7D42-B633-0143317A02E8}"/>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46568" b="6638"/>
          <a:stretch/>
        </p:blipFill>
        <p:spPr>
          <a:xfrm rot="5400000">
            <a:off x="9322964" y="3883548"/>
            <a:ext cx="1557435" cy="4180633"/>
          </a:xfrm>
          <a:prstGeom prst="rect">
            <a:avLst/>
          </a:prstGeom>
        </p:spPr>
      </p:pic>
    </p:spTree>
    <p:extLst>
      <p:ext uri="{BB962C8B-B14F-4D97-AF65-F5344CB8AC3E}">
        <p14:creationId xmlns:p14="http://schemas.microsoft.com/office/powerpoint/2010/main" val="3318913410"/>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2_Section Header">
    <p:bg>
      <p:bgPr>
        <a:solidFill>
          <a:schemeClr val="accent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F84DEB2-0A31-4C55-A2D4-69F9A75B20ED}"/>
              </a:ext>
            </a:extLst>
          </p:cNvPr>
          <p:cNvGraphicFramePr>
            <a:graphicFrameLocks noChangeAspect="1"/>
          </p:cNvGraphicFramePr>
          <p:nvPr userDrawn="1">
            <p:custDataLst>
              <p:tags r:id="rId2"/>
            </p:custDataLst>
            <p:extLst>
              <p:ext uri="{D42A27DB-BD31-4B8C-83A1-F6EECF244321}">
                <p14:modId xmlns:p14="http://schemas.microsoft.com/office/powerpoint/2010/main" val="4592302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10" name="think-cell Slide" r:id="rId5" imgW="306" imgH="306" progId="TCLayout.ActiveDocument.1">
                  <p:embed/>
                </p:oleObj>
              </mc:Choice>
              <mc:Fallback>
                <p:oleObj name="think-cell Slid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3A640A19-423A-45EA-A23F-21C8A699412E}"/>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600" b="0" i="0" baseline="0" dirty="0">
              <a:latin typeface="Montserrat SemiBold" panose="00000700000000000000" pitchFamily="50" charset="0"/>
              <a:ea typeface="+mj-ea"/>
              <a:cs typeface="+mj-cs"/>
              <a:sym typeface="Montserrat SemiBold" panose="00000700000000000000" pitchFamily="50" charset="0"/>
            </a:endParaRPr>
          </a:p>
        </p:txBody>
      </p:sp>
      <p:sp>
        <p:nvSpPr>
          <p:cNvPr id="5" name="Rectangle 4">
            <a:extLst>
              <a:ext uri="{FF2B5EF4-FFF2-40B4-BE49-F238E27FC236}">
                <a16:creationId xmlns:a16="http://schemas.microsoft.com/office/drawing/2014/main" id="{90B6A97D-F12B-CF42-9AFE-22FA6872918E}"/>
              </a:ext>
            </a:extLst>
          </p:cNvPr>
          <p:cNvSpPr/>
          <p:nvPr userDrawn="1"/>
        </p:nvSpPr>
        <p:spPr>
          <a:xfrm>
            <a:off x="0" y="0"/>
            <a:ext cx="12192000" cy="6858000"/>
          </a:xfrm>
          <a:prstGeom prst="rect">
            <a:avLst/>
          </a:pr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a:extLst>
              <a:ext uri="{FF2B5EF4-FFF2-40B4-BE49-F238E27FC236}">
                <a16:creationId xmlns:a16="http://schemas.microsoft.com/office/drawing/2014/main" id="{2FBCFD75-118F-B74E-A7AD-948EF5D16765}"/>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46568" b="6638"/>
          <a:stretch/>
        </p:blipFill>
        <p:spPr>
          <a:xfrm rot="5400000">
            <a:off x="9326920" y="3884062"/>
            <a:ext cx="1553993" cy="4176167"/>
          </a:xfrm>
          <a:prstGeom prst="rect">
            <a:avLst/>
          </a:prstGeom>
        </p:spPr>
      </p:pic>
      <p:sp>
        <p:nvSpPr>
          <p:cNvPr id="2" name="Title 1"/>
          <p:cNvSpPr>
            <a:spLocks noGrp="1"/>
          </p:cNvSpPr>
          <p:nvPr>
            <p:ph type="title" hasCustomPrompt="1"/>
          </p:nvPr>
        </p:nvSpPr>
        <p:spPr>
          <a:xfrm>
            <a:off x="885973" y="2180645"/>
            <a:ext cx="9299448" cy="1097280"/>
          </a:xfrm>
        </p:spPr>
        <p:txBody>
          <a:bodyPr anchor="b">
            <a:noAutofit/>
          </a:bodyPr>
          <a:lstStyle>
            <a:lvl1pPr>
              <a:defRPr sz="3600">
                <a:solidFill>
                  <a:schemeClr val="accent1"/>
                </a:solidFill>
                <a:latin typeface="+mn-lt"/>
              </a:defRPr>
            </a:lvl1pPr>
          </a:lstStyle>
          <a:p>
            <a:r>
              <a:rPr lang="en-US" noProof="0" dirty="0"/>
              <a:t>Simple Transition Slide</a:t>
            </a:r>
            <a:endParaRPr lang="en-US" dirty="0"/>
          </a:p>
        </p:txBody>
      </p:sp>
      <p:sp>
        <p:nvSpPr>
          <p:cNvPr id="3" name="Text Placeholder 2"/>
          <p:cNvSpPr>
            <a:spLocks noGrp="1"/>
          </p:cNvSpPr>
          <p:nvPr>
            <p:ph type="body" idx="1"/>
          </p:nvPr>
        </p:nvSpPr>
        <p:spPr>
          <a:xfrm>
            <a:off x="885973" y="3425318"/>
            <a:ext cx="9299448" cy="914400"/>
          </a:xfrm>
        </p:spPr>
        <p:txBody>
          <a:bodyPr/>
          <a:lstStyle>
            <a:lvl1pPr marL="0" indent="0">
              <a:buNone/>
              <a:defRPr sz="1800">
                <a:solidFill>
                  <a:schemeClr val="accent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48728096"/>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25ACF47-EB87-40E3-AE52-2A6D31B10539}"/>
              </a:ext>
            </a:extLst>
          </p:cNvPr>
          <p:cNvGraphicFramePr>
            <a:graphicFrameLocks noChangeAspect="1"/>
          </p:cNvGraphicFramePr>
          <p:nvPr userDrawn="1">
            <p:custDataLst>
              <p:tags r:id="rId2"/>
            </p:custDataLst>
            <p:extLst>
              <p:ext uri="{D42A27DB-BD31-4B8C-83A1-F6EECF244321}">
                <p14:modId xmlns:p14="http://schemas.microsoft.com/office/powerpoint/2010/main" val="25585363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34" name="think-cell Slide" r:id="rId5" imgW="306" imgH="306" progId="TCLayout.ActiveDocument.1">
                  <p:embed/>
                </p:oleObj>
              </mc:Choice>
              <mc:Fallback>
                <p:oleObj name="think-cell Slid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B246EC0-8F8F-49E4-9EA1-A6272D13FFF3}"/>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600" b="0" i="0" baseline="0" dirty="0">
              <a:latin typeface="Montserrat SemiBold" panose="00000700000000000000" pitchFamily="50" charset="0"/>
              <a:ea typeface="+mj-ea"/>
              <a:cs typeface="+mj-cs"/>
              <a:sym typeface="Montserrat SemiBold" panose="00000700000000000000" pitchFamily="50" charset="0"/>
            </a:endParaRPr>
          </a:p>
        </p:txBody>
      </p:sp>
      <p:sp>
        <p:nvSpPr>
          <p:cNvPr id="4" name="Rectangle 3"/>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885974" y="2176931"/>
            <a:ext cx="9185679" cy="1097280"/>
          </a:xfrm>
        </p:spPr>
        <p:txBody>
          <a:bodyPr anchor="b">
            <a:noAutofit/>
          </a:bodyPr>
          <a:lstStyle>
            <a:lvl1pPr>
              <a:defRPr sz="3600">
                <a:latin typeface="+mn-lt"/>
              </a:defRPr>
            </a:lvl1pPr>
          </a:lstStyle>
          <a:p>
            <a:r>
              <a:rPr lang="en-US" noProof="0" dirty="0"/>
              <a:t>Simple Transition Slide</a:t>
            </a:r>
          </a:p>
        </p:txBody>
      </p:sp>
      <p:sp>
        <p:nvSpPr>
          <p:cNvPr id="3" name="Text Placeholder 2"/>
          <p:cNvSpPr>
            <a:spLocks noGrp="1"/>
          </p:cNvSpPr>
          <p:nvPr>
            <p:ph type="body" idx="1"/>
          </p:nvPr>
        </p:nvSpPr>
        <p:spPr>
          <a:xfrm>
            <a:off x="885974" y="3425318"/>
            <a:ext cx="9185679" cy="914400"/>
          </a:xfrm>
        </p:spPr>
        <p:txBody>
          <a:bodyPr/>
          <a:lstStyle>
            <a:lvl1pPr marL="0" indent="0">
              <a:buNone/>
              <a:defRPr sz="1800">
                <a:solidFill>
                  <a:schemeClr val="accent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Click to edit Master text styles</a:t>
            </a:r>
          </a:p>
        </p:txBody>
      </p:sp>
      <p:pic>
        <p:nvPicPr>
          <p:cNvPr id="6" name="Picture 5">
            <a:extLst>
              <a:ext uri="{FF2B5EF4-FFF2-40B4-BE49-F238E27FC236}">
                <a16:creationId xmlns:a16="http://schemas.microsoft.com/office/drawing/2014/main" id="{ED9A8E06-4903-074D-BC96-9CD19F5B47CD}"/>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46568" b="6638"/>
          <a:stretch/>
        </p:blipFill>
        <p:spPr>
          <a:xfrm rot="5400000">
            <a:off x="9326920" y="3884062"/>
            <a:ext cx="1553993" cy="4176167"/>
          </a:xfrm>
          <a:prstGeom prst="rect">
            <a:avLst/>
          </a:prstGeom>
        </p:spPr>
      </p:pic>
    </p:spTree>
    <p:extLst>
      <p:ext uri="{BB962C8B-B14F-4D97-AF65-F5344CB8AC3E}">
        <p14:creationId xmlns:p14="http://schemas.microsoft.com/office/powerpoint/2010/main" val="2679120855"/>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gu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0FD60D-40F7-4304-95DF-836FE49882B9}"/>
              </a:ext>
            </a:extLst>
          </p:cNvPr>
          <p:cNvSpPr/>
          <p:nvPr userDrawn="1"/>
        </p:nvSpPr>
        <p:spPr>
          <a:xfrm flipH="1">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pic>
        <p:nvPicPr>
          <p:cNvPr id="17" name="Picture 16">
            <a:extLst>
              <a:ext uri="{FF2B5EF4-FFF2-40B4-BE49-F238E27FC236}">
                <a16:creationId xmlns:a16="http://schemas.microsoft.com/office/drawing/2014/main" id="{B679ADEB-039C-40F5-B059-9154B51740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550" y="6301533"/>
            <a:ext cx="1793661" cy="216853"/>
          </a:xfrm>
          <a:prstGeom prst="rect">
            <a:avLst/>
          </a:prstGeom>
        </p:spPr>
      </p:pic>
      <p:grpSp>
        <p:nvGrpSpPr>
          <p:cNvPr id="11" name="Group 10">
            <a:extLst>
              <a:ext uri="{FF2B5EF4-FFF2-40B4-BE49-F238E27FC236}">
                <a16:creationId xmlns:a16="http://schemas.microsoft.com/office/drawing/2014/main" id="{02B2964C-36DB-4F3D-A85E-783F6D118F2C}"/>
              </a:ext>
            </a:extLst>
          </p:cNvPr>
          <p:cNvGrpSpPr/>
          <p:nvPr userDrawn="1"/>
        </p:nvGrpSpPr>
        <p:grpSpPr>
          <a:xfrm>
            <a:off x="5613052" y="295276"/>
            <a:ext cx="6267488" cy="6267452"/>
            <a:chOff x="5613052" y="295276"/>
            <a:chExt cx="6267488" cy="6267452"/>
          </a:xfrm>
          <a:effectLst/>
        </p:grpSpPr>
        <p:sp>
          <p:nvSpPr>
            <p:cNvPr id="6" name="Oval 5">
              <a:extLst>
                <a:ext uri="{FF2B5EF4-FFF2-40B4-BE49-F238E27FC236}">
                  <a16:creationId xmlns:a16="http://schemas.microsoft.com/office/drawing/2014/main" id="{67A94C32-D8CA-41FE-B71A-1636268B15EF}"/>
                </a:ext>
              </a:extLst>
            </p:cNvPr>
            <p:cNvSpPr/>
            <p:nvPr userDrawn="1"/>
          </p:nvSpPr>
          <p:spPr>
            <a:xfrm>
              <a:off x="5613052" y="295276"/>
              <a:ext cx="6267488" cy="62674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5" name="Circle: Hollow 14">
              <a:extLst>
                <a:ext uri="{FF2B5EF4-FFF2-40B4-BE49-F238E27FC236}">
                  <a16:creationId xmlns:a16="http://schemas.microsoft.com/office/drawing/2014/main" id="{DD21ACF2-2A83-47AB-862B-FCD6D86EAFFC}"/>
                </a:ext>
              </a:extLst>
            </p:cNvPr>
            <p:cNvSpPr/>
            <p:nvPr userDrawn="1"/>
          </p:nvSpPr>
          <p:spPr>
            <a:xfrm flipH="1">
              <a:off x="5755944" y="438149"/>
              <a:ext cx="5981704" cy="5981702"/>
            </a:xfrm>
            <a:prstGeom prst="donut">
              <a:avLst>
                <a:gd name="adj" fmla="val 1642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dirty="0">
                <a:solidFill>
                  <a:schemeClr val="bg1"/>
                </a:solidFill>
              </a:endParaRPr>
            </a:p>
          </p:txBody>
        </p:sp>
        <p:pic>
          <p:nvPicPr>
            <p:cNvPr id="9" name="Picture 8" descr="A person sitting at a table&#10;&#10;Description automatically generated">
              <a:extLst>
                <a:ext uri="{FF2B5EF4-FFF2-40B4-BE49-F238E27FC236}">
                  <a16:creationId xmlns:a16="http://schemas.microsoft.com/office/drawing/2014/main" id="{045E0160-3614-470C-BDFC-C1F123CD4C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6763870" y="833718"/>
              <a:ext cx="3994616" cy="4601882"/>
            </a:xfrm>
            <a:prstGeom prst="rect">
              <a:avLst/>
            </a:prstGeom>
            <a:effectLst/>
          </p:spPr>
        </p:pic>
      </p:grpSp>
      <p:sp>
        <p:nvSpPr>
          <p:cNvPr id="12" name="Rectangle 11">
            <a:extLst>
              <a:ext uri="{FF2B5EF4-FFF2-40B4-BE49-F238E27FC236}">
                <a16:creationId xmlns:a16="http://schemas.microsoft.com/office/drawing/2014/main" id="{49E5CC3A-6D1C-C944-923C-71CCB828D9BB}"/>
              </a:ext>
            </a:extLst>
          </p:cNvPr>
          <p:cNvSpPr/>
          <p:nvPr userDrawn="1"/>
        </p:nvSpPr>
        <p:spPr>
          <a:xfrm>
            <a:off x="336550" y="2619179"/>
            <a:ext cx="58844" cy="16196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0" name="Title 1">
            <a:extLst>
              <a:ext uri="{FF2B5EF4-FFF2-40B4-BE49-F238E27FC236}">
                <a16:creationId xmlns:a16="http://schemas.microsoft.com/office/drawing/2014/main" id="{43527350-0DA8-4B4C-974B-218519729800}"/>
              </a:ext>
            </a:extLst>
          </p:cNvPr>
          <p:cNvSpPr>
            <a:spLocks noGrp="1"/>
          </p:cNvSpPr>
          <p:nvPr>
            <p:ph type="title" hasCustomPrompt="1"/>
          </p:nvPr>
        </p:nvSpPr>
        <p:spPr>
          <a:xfrm>
            <a:off x="664481" y="2176931"/>
            <a:ext cx="5205829" cy="1265254"/>
          </a:xfrm>
        </p:spPr>
        <p:txBody>
          <a:bodyPr anchor="b">
            <a:noAutofit/>
          </a:bodyPr>
          <a:lstStyle>
            <a:lvl1pPr>
              <a:defRPr sz="3600">
                <a:solidFill>
                  <a:schemeClr val="bg1"/>
                </a:solidFill>
                <a:latin typeface="+mn-lt"/>
              </a:defRPr>
            </a:lvl1pPr>
          </a:lstStyle>
          <a:p>
            <a:r>
              <a:rPr lang="en-US" noProof="0" dirty="0"/>
              <a:t>Simple Transition Slide</a:t>
            </a:r>
          </a:p>
        </p:txBody>
      </p:sp>
      <p:sp>
        <p:nvSpPr>
          <p:cNvPr id="13" name="Text Placeholder 2">
            <a:extLst>
              <a:ext uri="{FF2B5EF4-FFF2-40B4-BE49-F238E27FC236}">
                <a16:creationId xmlns:a16="http://schemas.microsoft.com/office/drawing/2014/main" id="{89DF1376-BA2A-DA4E-A1B1-DCEFBA5BF7AF}"/>
              </a:ext>
            </a:extLst>
          </p:cNvPr>
          <p:cNvSpPr>
            <a:spLocks noGrp="1"/>
          </p:cNvSpPr>
          <p:nvPr>
            <p:ph type="body" idx="1"/>
          </p:nvPr>
        </p:nvSpPr>
        <p:spPr>
          <a:xfrm>
            <a:off x="664481" y="3425318"/>
            <a:ext cx="5205829" cy="1054378"/>
          </a:xfrm>
        </p:spPr>
        <p:txBody>
          <a:bodyPr/>
          <a:lstStyle>
            <a:lvl1pPr marL="0" indent="0">
              <a:buNone/>
              <a:defRPr sz="1800">
                <a:solidFill>
                  <a:schemeClr val="accent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dirty="0"/>
              <a:t>Click to edit Master text styles</a:t>
            </a:r>
          </a:p>
        </p:txBody>
      </p:sp>
    </p:spTree>
    <p:extLst>
      <p:ext uri="{BB962C8B-B14F-4D97-AF65-F5344CB8AC3E}">
        <p14:creationId xmlns:p14="http://schemas.microsoft.com/office/powerpoint/2010/main" val="380138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vmlDrawing" Target="../drawings/vmlDrawing1.v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EF12C74-AB2F-4CFB-BFAA-20C3A325B96E}"/>
              </a:ext>
            </a:extLst>
          </p:cNvPr>
          <p:cNvGraphicFramePr>
            <a:graphicFrameLocks noChangeAspect="1"/>
          </p:cNvGraphicFramePr>
          <p:nvPr userDrawn="1">
            <p:custDataLst>
              <p:tags r:id="rId22"/>
            </p:custDataLst>
            <p:extLst>
              <p:ext uri="{D42A27DB-BD31-4B8C-83A1-F6EECF244321}">
                <p14:modId xmlns:p14="http://schemas.microsoft.com/office/powerpoint/2010/main" val="24209547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14" name="think-cell Slide" r:id="rId24" imgW="306" imgH="306" progId="TCLayout.ActiveDocument.1">
                  <p:embed/>
                </p:oleObj>
              </mc:Choice>
              <mc:Fallback>
                <p:oleObj name="think-cell Slide" r:id="rId24" imgW="306" imgH="306" progId="TCLayout.ActiveDocument.1">
                  <p:embed/>
                  <p:pic>
                    <p:nvPicPr>
                      <p:cNvPr id="0" name=""/>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392B98E-190B-40F3-808A-1B89C606445C}"/>
              </a:ext>
            </a:extLst>
          </p:cNvPr>
          <p:cNvSpPr/>
          <p:nvPr userDrawn="1">
            <p:custDataLst>
              <p:tags r:id="rId2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latin typeface="Montserrat SemiBold" panose="00000700000000000000" pitchFamily="50" charset="0"/>
              <a:ea typeface="+mj-ea"/>
              <a:cs typeface="+mj-cs"/>
              <a:sym typeface="Montserrat SemiBold" panose="00000700000000000000" pitchFamily="50" charset="0"/>
            </a:endParaRPr>
          </a:p>
        </p:txBody>
      </p:sp>
      <p:sp>
        <p:nvSpPr>
          <p:cNvPr id="8" name="Rectangle 7">
            <a:extLst>
              <a:ext uri="{FF2B5EF4-FFF2-40B4-BE49-F238E27FC236}">
                <a16:creationId xmlns:a16="http://schemas.microsoft.com/office/drawing/2014/main" id="{08B3B38B-BBAD-CB4F-B082-D6F36EBDF90A}"/>
              </a:ext>
            </a:extLst>
          </p:cNvPr>
          <p:cNvSpPr/>
          <p:nvPr userDrawn="1"/>
        </p:nvSpPr>
        <p:spPr>
          <a:xfrm>
            <a:off x="0" y="6478169"/>
            <a:ext cx="12192000" cy="386316"/>
          </a:xfrm>
          <a:prstGeom prst="rect">
            <a:avLst/>
          </a:pr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Box 8">
            <a:extLst>
              <a:ext uri="{FF2B5EF4-FFF2-40B4-BE49-F238E27FC236}">
                <a16:creationId xmlns:a16="http://schemas.microsoft.com/office/drawing/2014/main" id="{62F1B53D-38F5-0E4D-9B1B-7F47F0BA2565}"/>
              </a:ext>
            </a:extLst>
          </p:cNvPr>
          <p:cNvSpPr txBox="1"/>
          <p:nvPr userDrawn="1"/>
        </p:nvSpPr>
        <p:spPr>
          <a:xfrm>
            <a:off x="2938291" y="6564730"/>
            <a:ext cx="6527748" cy="215444"/>
          </a:xfrm>
          <a:prstGeom prst="rect">
            <a:avLst/>
          </a:prstGeom>
          <a:noFill/>
        </p:spPr>
        <p:txBody>
          <a:bodyPr wrap="non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i="0" kern="1200" dirty="0">
                <a:solidFill>
                  <a:schemeClr val="tx1">
                    <a:lumMod val="50000"/>
                    <a:lumOff val="50000"/>
                  </a:schemeClr>
                </a:solidFill>
                <a:effectLst/>
                <a:latin typeface="+mn-lt"/>
                <a:ea typeface="+mn-ea"/>
                <a:cs typeface="+mn-cs"/>
              </a:rPr>
              <a:t>© 2021 Cotiviti, Inc. All rights reserved. All proprietary information shall remain the sole and exclusive property of Cotiviti, Inc.</a:t>
            </a:r>
            <a:endParaRPr lang="en-US" sz="100" kern="1200" dirty="0">
              <a:solidFill>
                <a:schemeClr val="tx1">
                  <a:lumMod val="50000"/>
                  <a:lumOff val="50000"/>
                </a:schemeClr>
              </a:solidFill>
              <a:effectLst/>
              <a:latin typeface="+mn-lt"/>
              <a:ea typeface="+mn-ea"/>
              <a:cs typeface="+mn-cs"/>
            </a:endParaRPr>
          </a:p>
        </p:txBody>
      </p:sp>
      <p:pic>
        <p:nvPicPr>
          <p:cNvPr id="11" name="Picture 10">
            <a:extLst>
              <a:ext uri="{FF2B5EF4-FFF2-40B4-BE49-F238E27FC236}">
                <a16:creationId xmlns:a16="http://schemas.microsoft.com/office/drawing/2014/main" id="{CA98AEEC-4E67-7947-AEC3-138046D4CAA6}"/>
              </a:ext>
            </a:extLst>
          </p:cNvPr>
          <p:cNvPicPr>
            <a:picLocks noChangeAspect="1"/>
          </p:cNvPicPr>
          <p:nvPr userDrawn="1"/>
        </p:nvPicPr>
        <p:blipFill rotWithShape="1">
          <a:blip r:embed="rId26" cstate="print">
            <a:extLst>
              <a:ext uri="{28A0092B-C50C-407E-A947-70E740481C1C}">
                <a14:useLocalDpi xmlns:a14="http://schemas.microsoft.com/office/drawing/2010/main" val="0"/>
              </a:ext>
            </a:extLst>
          </a:blip>
          <a:stretch/>
        </p:blipFill>
        <p:spPr>
          <a:xfrm>
            <a:off x="291455" y="6350141"/>
            <a:ext cx="1625600" cy="622300"/>
          </a:xfrm>
          <a:prstGeom prst="rect">
            <a:avLst/>
          </a:prstGeom>
        </p:spPr>
      </p:pic>
      <p:sp>
        <p:nvSpPr>
          <p:cNvPr id="2" name="Title Placeholder 1"/>
          <p:cNvSpPr>
            <a:spLocks noGrp="1"/>
          </p:cNvSpPr>
          <p:nvPr>
            <p:ph type="title"/>
          </p:nvPr>
        </p:nvSpPr>
        <p:spPr>
          <a:xfrm>
            <a:off x="457200" y="365125"/>
            <a:ext cx="11277600" cy="914400"/>
          </a:xfrm>
          <a:prstGeom prst="rect">
            <a:avLst/>
          </a:prstGeom>
        </p:spPr>
        <p:txBody>
          <a:bodyPr vert="horz" lIns="0" tIns="0" rIns="0" bIns="0" rtlCol="0" anchor="ctr">
            <a:noAutofit/>
          </a:bodyPr>
          <a:lstStyle/>
          <a:p>
            <a:r>
              <a:rPr lang="en-US" noProof="0" dirty="0"/>
              <a:t>Click to edit master title style</a:t>
            </a:r>
          </a:p>
        </p:txBody>
      </p:sp>
      <p:sp>
        <p:nvSpPr>
          <p:cNvPr id="3" name="Text Placeholder 2"/>
          <p:cNvSpPr>
            <a:spLocks noGrp="1"/>
          </p:cNvSpPr>
          <p:nvPr>
            <p:ph type="body" idx="1"/>
          </p:nvPr>
        </p:nvSpPr>
        <p:spPr>
          <a:xfrm>
            <a:off x="457200" y="1395167"/>
            <a:ext cx="11277600" cy="4781796"/>
          </a:xfrm>
          <a:prstGeom prst="rect">
            <a:avLst/>
          </a:prstGeom>
        </p:spPr>
        <p:txBody>
          <a:bodyPr vert="horz" lIns="0" tIns="0" rIns="0" bIns="0" rtlCol="0" anchor="t">
            <a:noAutofit/>
          </a:bodyPr>
          <a:lstStyle/>
          <a:p>
            <a:pPr lvl="0"/>
            <a:r>
              <a:rPr lang="en-US" noProof="0" dirty="0"/>
              <a:t>Bullet 1</a:t>
            </a:r>
          </a:p>
          <a:p>
            <a:pPr lvl="1"/>
            <a:r>
              <a:rPr lang="en-US" noProof="0" dirty="0"/>
              <a:t>Bullet 2</a:t>
            </a:r>
          </a:p>
          <a:p>
            <a:pPr lvl="2"/>
            <a:r>
              <a:rPr lang="en-US" noProof="0" dirty="0"/>
              <a:t>Bullet 3</a:t>
            </a:r>
          </a:p>
          <a:p>
            <a:pPr lvl="3"/>
            <a:r>
              <a:rPr lang="en-US" noProof="0" dirty="0"/>
              <a:t>Bullet 4</a:t>
            </a:r>
          </a:p>
          <a:p>
            <a:pPr lvl="4"/>
            <a:r>
              <a:rPr lang="en-US" noProof="0" dirty="0"/>
              <a:t>Bullet 5</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Slide Number Placeholder 5"/>
          <p:cNvSpPr>
            <a:spLocks noGrp="1"/>
          </p:cNvSpPr>
          <p:nvPr>
            <p:ph type="sldNum" sz="quarter" idx="4"/>
          </p:nvPr>
        </p:nvSpPr>
        <p:spPr>
          <a:xfrm>
            <a:off x="11249892" y="6517079"/>
            <a:ext cx="484909" cy="274320"/>
          </a:xfrm>
          <a:prstGeom prst="rect">
            <a:avLst/>
          </a:prstGeom>
        </p:spPr>
        <p:txBody>
          <a:bodyPr vert="horz" lIns="0" tIns="0" rIns="0" bIns="0" rtlCol="0" anchor="ctr"/>
          <a:lstStyle>
            <a:lvl1pPr algn="r">
              <a:defRPr sz="900">
                <a:solidFill>
                  <a:schemeClr val="tx1">
                    <a:lumMod val="50000"/>
                    <a:lumOff val="50000"/>
                  </a:schemeClr>
                </a:solidFill>
              </a:defRPr>
            </a:lvl1pPr>
          </a:lstStyle>
          <a:p>
            <a:fld id="{8BC64C03-9EC0-4B7E-8FE4-24DBF62E63E5}" type="slidenum">
              <a:rPr lang="en-US" smtClean="0"/>
              <a:pPr/>
              <a:t>‹#›</a:t>
            </a:fld>
            <a:endParaRPr lang="en-US"/>
          </a:p>
        </p:txBody>
      </p:sp>
    </p:spTree>
    <p:extLst>
      <p:ext uri="{BB962C8B-B14F-4D97-AF65-F5344CB8AC3E}">
        <p14:creationId xmlns:p14="http://schemas.microsoft.com/office/powerpoint/2010/main" val="459492947"/>
      </p:ext>
    </p:extLst>
  </p:cSld>
  <p:clrMap bg1="lt1" tx1="dk1" bg2="lt2" tx2="dk2" accent1="accent1" accent2="accent2" accent3="accent3" accent4="accent4" accent5="accent5" accent6="accent6" hlink="hlink" folHlink="folHlink"/>
  <p:sldLayoutIdLst>
    <p:sldLayoutId id="2147483693" r:id="rId1"/>
    <p:sldLayoutId id="2147483703" r:id="rId2"/>
    <p:sldLayoutId id="2147483730" r:id="rId3"/>
    <p:sldLayoutId id="2147483731" r:id="rId4"/>
    <p:sldLayoutId id="2147483732" r:id="rId5"/>
    <p:sldLayoutId id="2147483705" r:id="rId6"/>
    <p:sldLayoutId id="2147483706" r:id="rId7"/>
    <p:sldLayoutId id="2147483707" r:id="rId8"/>
    <p:sldLayoutId id="2147483738" r:id="rId9"/>
    <p:sldLayoutId id="2147483739" r:id="rId10"/>
    <p:sldLayoutId id="2147483740" r:id="rId11"/>
    <p:sldLayoutId id="2147483675" r:id="rId12"/>
    <p:sldLayoutId id="2147483679" r:id="rId13"/>
    <p:sldLayoutId id="2147483680" r:id="rId14"/>
    <p:sldLayoutId id="2147483681" r:id="rId15"/>
    <p:sldLayoutId id="2147483711" r:id="rId16"/>
    <p:sldLayoutId id="2147483712" r:id="rId17"/>
    <p:sldLayoutId id="2147483727" r:id="rId18"/>
    <p:sldLayoutId id="2147483728" r:id="rId19"/>
  </p:sldLayoutIdLst>
  <p:hf hdr="0" dt="0"/>
  <p:txStyles>
    <p:titleStyle>
      <a:lvl1pPr algn="l" defTabSz="685800" rtl="0" eaLnBrk="1" latinLnBrk="0" hangingPunct="1">
        <a:lnSpc>
          <a:spcPct val="90000"/>
        </a:lnSpc>
        <a:spcBef>
          <a:spcPct val="0"/>
        </a:spcBef>
        <a:buNone/>
        <a:defRPr sz="2800" kern="1200">
          <a:solidFill>
            <a:schemeClr val="accent1"/>
          </a:solidFill>
          <a:latin typeface="+mn-lt"/>
          <a:ea typeface="+mj-ea"/>
          <a:cs typeface="+mj-cs"/>
        </a:defRPr>
      </a:lvl1pPr>
    </p:titleStyle>
    <p:bodyStyle>
      <a:lvl1pPr marL="0" indent="0" algn="l" defTabSz="685800" rtl="0" eaLnBrk="1" latinLnBrk="0" hangingPunct="1">
        <a:lnSpc>
          <a:spcPct val="100000"/>
        </a:lnSpc>
        <a:spcBef>
          <a:spcPts val="100"/>
        </a:spcBef>
        <a:spcAft>
          <a:spcPts val="400"/>
        </a:spcAft>
        <a:buClr>
          <a:schemeClr val="accent2"/>
        </a:buClr>
        <a:buSzPct val="90000"/>
        <a:buFont typeface="Arial" panose="020B0604020202020204" pitchFamily="34" charset="0"/>
        <a:buNone/>
        <a:defRPr sz="1800" kern="1200" baseline="0">
          <a:solidFill>
            <a:schemeClr val="accent1"/>
          </a:solidFill>
          <a:latin typeface="+mj-lt"/>
          <a:ea typeface="+mn-ea"/>
          <a:cs typeface="+mn-cs"/>
        </a:defRPr>
      </a:lvl1pPr>
      <a:lvl2pPr marL="233363" indent="-233363" algn="l" defTabSz="685800" rtl="0" eaLnBrk="1" latinLnBrk="0" hangingPunct="1">
        <a:lnSpc>
          <a:spcPct val="100000"/>
        </a:lnSpc>
        <a:spcBef>
          <a:spcPts val="100"/>
        </a:spcBef>
        <a:spcAft>
          <a:spcPts val="400"/>
        </a:spcAft>
        <a:buClr>
          <a:schemeClr val="accent3"/>
        </a:buClr>
        <a:buSzPct val="100000"/>
        <a:buFont typeface="Arial" panose="020B0604020202020204" pitchFamily="34" charset="0"/>
        <a:buChar char="•"/>
        <a:defRPr sz="1500" kern="1200">
          <a:solidFill>
            <a:schemeClr val="tx1"/>
          </a:solidFill>
          <a:latin typeface="+mn-lt"/>
          <a:ea typeface="+mn-ea"/>
          <a:cs typeface="+mn-cs"/>
        </a:defRPr>
      </a:lvl2pPr>
      <a:lvl3pPr marL="569913" indent="-255588" algn="l" defTabSz="685800" rtl="0" eaLnBrk="1" latinLnBrk="0" hangingPunct="1">
        <a:lnSpc>
          <a:spcPct val="100000"/>
        </a:lnSpc>
        <a:spcBef>
          <a:spcPts val="100"/>
        </a:spcBef>
        <a:spcAft>
          <a:spcPts val="400"/>
        </a:spcAft>
        <a:buClr>
          <a:schemeClr val="accent3"/>
        </a:buClr>
        <a:buSzPct val="81000"/>
        <a:buFont typeface="Courier New" panose="02070309020205020404" pitchFamily="49" charset="0"/>
        <a:buChar char="o"/>
        <a:defRPr sz="1350" kern="1200">
          <a:solidFill>
            <a:schemeClr val="tx1"/>
          </a:solidFill>
          <a:latin typeface="+mn-lt"/>
          <a:ea typeface="+mn-ea"/>
          <a:cs typeface="+mn-cs"/>
        </a:defRPr>
      </a:lvl3pPr>
      <a:lvl4pPr marL="801688" indent="-190500" algn="l" defTabSz="685800" rtl="0" eaLnBrk="1" latinLnBrk="0" hangingPunct="1">
        <a:lnSpc>
          <a:spcPct val="100000"/>
        </a:lnSpc>
        <a:spcBef>
          <a:spcPts val="100"/>
        </a:spcBef>
        <a:spcAft>
          <a:spcPts val="400"/>
        </a:spcAft>
        <a:buClr>
          <a:schemeClr val="accent3"/>
        </a:buClr>
        <a:buSzPct val="75000"/>
        <a:buFont typeface="Wingdings" panose="05000000000000000000" pitchFamily="2" charset="2"/>
        <a:buChar char="§"/>
        <a:defRPr sz="1200" kern="1200" baseline="0">
          <a:solidFill>
            <a:schemeClr val="tx1"/>
          </a:solidFill>
          <a:latin typeface="+mn-lt"/>
          <a:ea typeface="+mn-ea"/>
          <a:cs typeface="+mn-cs"/>
        </a:defRPr>
      </a:lvl4pPr>
      <a:lvl5pPr marL="0" indent="0" algn="l" defTabSz="685800" rtl="0" eaLnBrk="1" latinLnBrk="0" hangingPunct="1">
        <a:lnSpc>
          <a:spcPct val="100000"/>
        </a:lnSpc>
        <a:spcBef>
          <a:spcPts val="600"/>
        </a:spcBef>
        <a:spcAft>
          <a:spcPts val="400"/>
        </a:spcAft>
        <a:buClr>
          <a:schemeClr val="accent2"/>
        </a:buClr>
        <a:buSzPct val="70000"/>
        <a:buFont typeface="Arial"/>
        <a:buNone/>
        <a:defRPr sz="15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3.bin"/></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youtube.com/watch?v=LMHxxvbzFqc"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hyperlink" Target="https://www.youtube.com/watch?v=mG_BZ8GgqJU" TargetMode="Externa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8.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wmf"/><Relationship Id="rId7" Type="http://schemas.openxmlformats.org/officeDocument/2006/relationships/image" Target="../media/image32.jpeg"/><Relationship Id="rId2" Type="http://schemas.openxmlformats.org/officeDocument/2006/relationships/image" Target="../media/image27.jpeg"/><Relationship Id="rId1" Type="http://schemas.openxmlformats.org/officeDocument/2006/relationships/slideLayout" Target="../slideLayouts/slideLayout1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42.png"/><Relationship Id="rId2" Type="http://schemas.openxmlformats.org/officeDocument/2006/relationships/tags" Target="../tags/tag31.xml"/><Relationship Id="rId1" Type="http://schemas.openxmlformats.org/officeDocument/2006/relationships/vmlDrawing" Target="../drawings/vmlDrawing17.vml"/><Relationship Id="rId6" Type="http://schemas.openxmlformats.org/officeDocument/2006/relationships/image" Target="../media/image41.wmf"/><Relationship Id="rId5" Type="http://schemas.openxmlformats.org/officeDocument/2006/relationships/image" Target="../media/image1.emf"/><Relationship Id="rId4" Type="http://schemas.openxmlformats.org/officeDocument/2006/relationships/oleObject" Target="../embeddings/oleObject15.bin"/></Relationships>
</file>

<file path=ppt/slides/_rels/slide2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hyperlink" Target="https://www.youtube.com/watch?v=W6gKc7Yjig8" TargetMode="Externa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2.xml"/><Relationship Id="rId1" Type="http://schemas.openxmlformats.org/officeDocument/2006/relationships/vmlDrawing" Target="../drawings/vmlDrawing18.vml"/><Relationship Id="rId6" Type="http://schemas.openxmlformats.org/officeDocument/2006/relationships/image" Target="../media/image44.jpeg"/><Relationship Id="rId5" Type="http://schemas.openxmlformats.org/officeDocument/2006/relationships/image" Target="../media/image1.emf"/><Relationship Id="rId4" Type="http://schemas.openxmlformats.org/officeDocument/2006/relationships/oleObject" Target="../embeddings/oleObject15.bin"/></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3.xml"/><Relationship Id="rId1" Type="http://schemas.openxmlformats.org/officeDocument/2006/relationships/vmlDrawing" Target="../drawings/vmlDrawing19.vml"/><Relationship Id="rId6" Type="http://schemas.openxmlformats.org/officeDocument/2006/relationships/image" Target="../media/image45.jpeg"/><Relationship Id="rId5" Type="http://schemas.openxmlformats.org/officeDocument/2006/relationships/image" Target="../media/image1.emf"/><Relationship Id="rId4" Type="http://schemas.openxmlformats.org/officeDocument/2006/relationships/oleObject" Target="../embeddings/oleObject15.bin"/></Relationships>
</file>

<file path=ppt/slides/_rels/slide2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hyperlink" Target="https://www.youtube.com/watch?v=q8olT3TyHm8" TargetMode="Externa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4.xml"/><Relationship Id="rId1" Type="http://schemas.openxmlformats.org/officeDocument/2006/relationships/vmlDrawing" Target="../drawings/vmlDrawing20.v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6.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4.bin"/></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5.xml"/><Relationship Id="rId1" Type="http://schemas.openxmlformats.org/officeDocument/2006/relationships/vmlDrawing" Target="../drawings/vmlDrawing21.v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6.xml"/><Relationship Id="rId1" Type="http://schemas.openxmlformats.org/officeDocument/2006/relationships/vmlDrawing" Target="../drawings/vmlDrawing22.v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7.xml"/><Relationship Id="rId1" Type="http://schemas.openxmlformats.org/officeDocument/2006/relationships/vmlDrawing" Target="../drawings/vmlDrawing23.v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8.xml"/><Relationship Id="rId1" Type="http://schemas.openxmlformats.org/officeDocument/2006/relationships/vmlDrawing" Target="../drawings/vmlDrawing24.v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hyperlink" Target="https://www.youtube.com/watch?v=NwLbFxC4TPM" TargetMode="Externa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2.xml"/><Relationship Id="rId5" Type="http://schemas.openxmlformats.org/officeDocument/2006/relationships/image" Target="../media/image32.jpeg"/><Relationship Id="rId4" Type="http://schemas.openxmlformats.org/officeDocument/2006/relationships/image" Target="../media/image30.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youtube.com/watch?v=1-Zs99aM5tU"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hyperlink" Target="https://www.youtube.com/watch?v=ZXUpfcTvSaI" TargetMode="Externa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slideLayout" Target="../slideLayouts/slideLayout13.xml"/><Relationship Id="rId7" Type="http://schemas.openxmlformats.org/officeDocument/2006/relationships/image" Target="../media/image55.emf"/><Relationship Id="rId2" Type="http://schemas.openxmlformats.org/officeDocument/2006/relationships/tags" Target="../tags/tag39.xml"/><Relationship Id="rId1" Type="http://schemas.openxmlformats.org/officeDocument/2006/relationships/vmlDrawing" Target="../drawings/vmlDrawing25.vml"/><Relationship Id="rId6" Type="http://schemas.openxmlformats.org/officeDocument/2006/relationships/image" Target="../media/image54.emf"/><Relationship Id="rId5" Type="http://schemas.openxmlformats.org/officeDocument/2006/relationships/image" Target="../media/image1.emf"/><Relationship Id="rId4" Type="http://schemas.openxmlformats.org/officeDocument/2006/relationships/oleObject" Target="../embeddings/oleObject16.bin"/></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60.emf"/><Relationship Id="rId2" Type="http://schemas.openxmlformats.org/officeDocument/2006/relationships/tags" Target="../tags/tag40.xml"/><Relationship Id="rId1" Type="http://schemas.openxmlformats.org/officeDocument/2006/relationships/vmlDrawing" Target="../drawings/vmlDrawing26.vml"/><Relationship Id="rId6" Type="http://schemas.openxmlformats.org/officeDocument/2006/relationships/image" Target="../media/image59.emf"/><Relationship Id="rId5" Type="http://schemas.openxmlformats.org/officeDocument/2006/relationships/image" Target="../media/image1.emf"/><Relationship Id="rId4" Type="http://schemas.openxmlformats.org/officeDocument/2006/relationships/oleObject" Target="../embeddings/oleObject16.bin"/></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62.emf"/><Relationship Id="rId2" Type="http://schemas.openxmlformats.org/officeDocument/2006/relationships/tags" Target="../tags/tag41.xml"/><Relationship Id="rId1" Type="http://schemas.openxmlformats.org/officeDocument/2006/relationships/vmlDrawing" Target="../drawings/vmlDrawing27.vml"/><Relationship Id="rId6" Type="http://schemas.openxmlformats.org/officeDocument/2006/relationships/image" Target="../media/image61.emf"/><Relationship Id="rId5" Type="http://schemas.openxmlformats.org/officeDocument/2006/relationships/image" Target="../media/image1.emf"/><Relationship Id="rId4" Type="http://schemas.openxmlformats.org/officeDocument/2006/relationships/oleObject" Target="../embeddings/oleObject16.bin"/></Relationships>
</file>

<file path=ppt/slides/_rels/slide45.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3.xml"/><Relationship Id="rId1" Type="http://schemas.openxmlformats.org/officeDocument/2006/relationships/vmlDrawing" Target="../drawings/vmlDrawing28.vml"/><Relationship Id="rId4" Type="http://schemas.openxmlformats.org/officeDocument/2006/relationships/image" Target="../media/image66.emf"/></Relationships>
</file>

<file path=ppt/slides/_rels/slide4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wmf"/><Relationship Id="rId1" Type="http://schemas.openxmlformats.org/officeDocument/2006/relationships/slideLayout" Target="../slideLayouts/slideLayout13.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2.xml"/><Relationship Id="rId1" Type="http://schemas.openxmlformats.org/officeDocument/2006/relationships/vmlDrawing" Target="../drawings/vmlDrawing29.v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hyperlink" Target="https://www.cotiviti.com/solutions/quality-and-performance" TargetMode="External"/><Relationship Id="rId2" Type="http://schemas.openxmlformats.org/officeDocument/2006/relationships/hyperlink" Target="https://www.cotiviti.com/solutions/risk-adjustment" TargetMode="Externa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B4E202D-201A-4123-B0D5-E23D7E247665}"/>
              </a:ext>
            </a:extLst>
          </p:cNvPr>
          <p:cNvGraphicFramePr>
            <a:graphicFrameLocks noChangeAspect="1"/>
          </p:cNvGraphicFramePr>
          <p:nvPr>
            <p:custDataLst>
              <p:tags r:id="rId2"/>
            </p:custDataLst>
            <p:extLst>
              <p:ext uri="{D42A27DB-BD31-4B8C-83A1-F6EECF244321}">
                <p14:modId xmlns:p14="http://schemas.microsoft.com/office/powerpoint/2010/main" val="2652480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79" name="think-cell Slide" r:id="rId4" imgW="306" imgH="306" progId="TCLayout.ActiveDocument.1">
                  <p:embed/>
                </p:oleObj>
              </mc:Choice>
              <mc:Fallback>
                <p:oleObj name="think-cell Slid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9DD3ACF4-CFCC-0C4F-897D-C01B05737689}"/>
              </a:ext>
            </a:extLst>
          </p:cNvPr>
          <p:cNvSpPr>
            <a:spLocks noGrp="1"/>
          </p:cNvSpPr>
          <p:nvPr>
            <p:ph type="ctrTitle"/>
          </p:nvPr>
        </p:nvSpPr>
        <p:spPr/>
        <p:txBody>
          <a:bodyPr/>
          <a:lstStyle/>
          <a:p>
            <a:r>
              <a:rPr lang="en-US" dirty="0"/>
              <a:t>US Healthcare Basics</a:t>
            </a:r>
          </a:p>
        </p:txBody>
      </p:sp>
      <p:sp>
        <p:nvSpPr>
          <p:cNvPr id="5" name="Subtitle 4">
            <a:extLst>
              <a:ext uri="{FF2B5EF4-FFF2-40B4-BE49-F238E27FC236}">
                <a16:creationId xmlns:a16="http://schemas.microsoft.com/office/drawing/2014/main" id="{B193CA41-5CA8-CA40-984E-887A6D2EED70}"/>
              </a:ext>
            </a:extLst>
          </p:cNvPr>
          <p:cNvSpPr>
            <a:spLocks noGrp="1"/>
          </p:cNvSpPr>
          <p:nvPr>
            <p:ph type="subTitle" idx="1"/>
          </p:nvPr>
        </p:nvSpPr>
        <p:spPr>
          <a:xfrm>
            <a:off x="458726" y="3774310"/>
            <a:ext cx="636650" cy="254114"/>
          </a:xfrm>
        </p:spPr>
        <p:txBody>
          <a:bodyPr/>
          <a:lstStyle/>
          <a:p>
            <a:r>
              <a:rPr lang="en-US" dirty="0"/>
              <a:t>Day 1</a:t>
            </a:r>
          </a:p>
        </p:txBody>
      </p:sp>
      <p:sp>
        <p:nvSpPr>
          <p:cNvPr id="6" name="TextBox 5">
            <a:extLst>
              <a:ext uri="{FF2B5EF4-FFF2-40B4-BE49-F238E27FC236}">
                <a16:creationId xmlns:a16="http://schemas.microsoft.com/office/drawing/2014/main" id="{62C081F5-6189-964B-A1BC-421E7C8AB695}"/>
              </a:ext>
            </a:extLst>
          </p:cNvPr>
          <p:cNvSpPr txBox="1"/>
          <p:nvPr/>
        </p:nvSpPr>
        <p:spPr>
          <a:xfrm>
            <a:off x="1420751" y="3766814"/>
            <a:ext cx="903350" cy="261610"/>
          </a:xfrm>
          <a:prstGeom prst="rect">
            <a:avLst/>
          </a:prstGeom>
          <a:noFill/>
        </p:spPr>
        <p:txBody>
          <a:bodyPr wrap="square" lIns="0" rIns="0" rtlCol="0">
            <a:spAutoFit/>
          </a:bodyPr>
          <a:lstStyle/>
          <a:p>
            <a:r>
              <a:rPr lang="en-US" sz="1100" dirty="0">
                <a:solidFill>
                  <a:schemeClr val="tx1">
                    <a:lumMod val="50000"/>
                    <a:lumOff val="50000"/>
                  </a:schemeClr>
                </a:solidFill>
              </a:rPr>
              <a:t>Feb 17, 2021</a:t>
            </a:r>
          </a:p>
        </p:txBody>
      </p:sp>
      <p:sp>
        <p:nvSpPr>
          <p:cNvPr id="7" name="Subtitle 4">
            <a:extLst>
              <a:ext uri="{FF2B5EF4-FFF2-40B4-BE49-F238E27FC236}">
                <a16:creationId xmlns:a16="http://schemas.microsoft.com/office/drawing/2014/main" id="{F2526242-12D4-43F6-88B2-AB6763E03289}"/>
              </a:ext>
            </a:extLst>
          </p:cNvPr>
          <p:cNvSpPr txBox="1">
            <a:spLocks/>
          </p:cNvSpPr>
          <p:nvPr/>
        </p:nvSpPr>
        <p:spPr>
          <a:xfrm>
            <a:off x="449200" y="4253379"/>
            <a:ext cx="847725" cy="254114"/>
          </a:xfrm>
          <a:prstGeom prst="rect">
            <a:avLst/>
          </a:prstGeom>
          <a:noFill/>
        </p:spPr>
        <p:txBody>
          <a:bodyPr vert="horz" lIns="0" tIns="0" rIns="0" bIns="0" rtlCol="0" anchor="t">
            <a:noAutofit/>
          </a:bodyPr>
          <a:lstStyle>
            <a:lvl1pPr marL="0" indent="0" algn="l" defTabSz="685800" rtl="0" eaLnBrk="1" latinLnBrk="0" hangingPunct="1">
              <a:lnSpc>
                <a:spcPct val="100000"/>
              </a:lnSpc>
              <a:spcBef>
                <a:spcPts val="100"/>
              </a:spcBef>
              <a:spcAft>
                <a:spcPts val="400"/>
              </a:spcAft>
              <a:buClr>
                <a:schemeClr val="accent2"/>
              </a:buClr>
              <a:buSzPct val="90000"/>
              <a:buFont typeface="Arial" panose="020B0604020202020204" pitchFamily="34" charset="0"/>
              <a:buNone/>
              <a:defRPr sz="1500" kern="1200" baseline="0">
                <a:solidFill>
                  <a:schemeClr val="accent2"/>
                </a:solidFill>
                <a:latin typeface="+mj-lt"/>
                <a:ea typeface="+mn-ea"/>
                <a:cs typeface="+mn-cs"/>
              </a:defRPr>
            </a:lvl1pPr>
            <a:lvl2pPr marL="342900" indent="0" algn="ctr" defTabSz="685800" rtl="0" eaLnBrk="1" latinLnBrk="0" hangingPunct="1">
              <a:lnSpc>
                <a:spcPct val="100000"/>
              </a:lnSpc>
              <a:spcBef>
                <a:spcPts val="100"/>
              </a:spcBef>
              <a:spcAft>
                <a:spcPts val="400"/>
              </a:spcAft>
              <a:buClr>
                <a:schemeClr val="accent3"/>
              </a:buClr>
              <a:buSzPct val="100000"/>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100000"/>
              </a:lnSpc>
              <a:spcBef>
                <a:spcPts val="100"/>
              </a:spcBef>
              <a:spcAft>
                <a:spcPts val="400"/>
              </a:spcAft>
              <a:buClr>
                <a:schemeClr val="accent3"/>
              </a:buClr>
              <a:buSzPct val="81000"/>
              <a:buFont typeface="Courier New" panose="02070309020205020404" pitchFamily="49" charset="0"/>
              <a:buNone/>
              <a:defRPr sz="1350" kern="1200">
                <a:solidFill>
                  <a:schemeClr val="tx1"/>
                </a:solidFill>
                <a:latin typeface="+mn-lt"/>
                <a:ea typeface="+mn-ea"/>
                <a:cs typeface="+mn-cs"/>
              </a:defRPr>
            </a:lvl3pPr>
            <a:lvl4pPr marL="1028700" indent="0" algn="ctr" defTabSz="685800" rtl="0" eaLnBrk="1" latinLnBrk="0" hangingPunct="1">
              <a:lnSpc>
                <a:spcPct val="100000"/>
              </a:lnSpc>
              <a:spcBef>
                <a:spcPts val="100"/>
              </a:spcBef>
              <a:spcAft>
                <a:spcPts val="400"/>
              </a:spcAft>
              <a:buClr>
                <a:schemeClr val="accent3"/>
              </a:buClr>
              <a:buSzPct val="75000"/>
              <a:buFont typeface="Wingdings" panose="05000000000000000000" pitchFamily="2" charset="2"/>
              <a:buNone/>
              <a:defRPr sz="1200" kern="1200" baseline="0">
                <a:solidFill>
                  <a:schemeClr val="tx1"/>
                </a:solidFill>
                <a:latin typeface="+mn-lt"/>
                <a:ea typeface="+mn-ea"/>
                <a:cs typeface="+mn-cs"/>
              </a:defRPr>
            </a:lvl4pPr>
            <a:lvl5pPr marL="1371600" indent="0" algn="ctr" defTabSz="685800" rtl="0" eaLnBrk="1" latinLnBrk="0" hangingPunct="1">
              <a:lnSpc>
                <a:spcPct val="100000"/>
              </a:lnSpc>
              <a:spcBef>
                <a:spcPts val="600"/>
              </a:spcBef>
              <a:spcAft>
                <a:spcPts val="400"/>
              </a:spcAft>
              <a:buClr>
                <a:schemeClr val="accent2"/>
              </a:buClr>
              <a:buSzPct val="70000"/>
              <a:buFont typeface="Arial"/>
              <a:buNone/>
              <a:defRPr sz="1200" kern="1200">
                <a:solidFill>
                  <a:schemeClr val="accent2"/>
                </a:solidFill>
                <a:latin typeface="+mn-lt"/>
                <a:ea typeface="+mn-ea"/>
                <a:cs typeface="+mn-cs"/>
              </a:defRPr>
            </a:lvl5pPr>
            <a:lvl6pPr marL="17145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9pPr>
          </a:lstStyle>
          <a:p>
            <a:r>
              <a:rPr lang="en-US" dirty="0"/>
              <a:t>Trainer</a:t>
            </a:r>
          </a:p>
        </p:txBody>
      </p:sp>
      <p:sp>
        <p:nvSpPr>
          <p:cNvPr id="8" name="TextBox 7">
            <a:extLst>
              <a:ext uri="{FF2B5EF4-FFF2-40B4-BE49-F238E27FC236}">
                <a16:creationId xmlns:a16="http://schemas.microsoft.com/office/drawing/2014/main" id="{C89B32E1-7227-496F-B131-CA6BC9C39E0F}"/>
              </a:ext>
            </a:extLst>
          </p:cNvPr>
          <p:cNvSpPr txBox="1"/>
          <p:nvPr/>
        </p:nvSpPr>
        <p:spPr>
          <a:xfrm>
            <a:off x="1420750" y="4253379"/>
            <a:ext cx="1531999" cy="261610"/>
          </a:xfrm>
          <a:prstGeom prst="rect">
            <a:avLst/>
          </a:prstGeom>
          <a:noFill/>
        </p:spPr>
        <p:txBody>
          <a:bodyPr wrap="square" lIns="0" rIns="0" rtlCol="0">
            <a:spAutoFit/>
          </a:bodyPr>
          <a:lstStyle/>
          <a:p>
            <a:r>
              <a:rPr lang="en-US" sz="1100" dirty="0">
                <a:solidFill>
                  <a:schemeClr val="tx1">
                    <a:lumMod val="50000"/>
                    <a:lumOff val="50000"/>
                  </a:schemeClr>
                </a:solidFill>
              </a:rPr>
              <a:t>Sameer Tuladhar</a:t>
            </a:r>
          </a:p>
        </p:txBody>
      </p:sp>
    </p:spTree>
    <p:extLst>
      <p:ext uri="{BB962C8B-B14F-4D97-AF65-F5344CB8AC3E}">
        <p14:creationId xmlns:p14="http://schemas.microsoft.com/office/powerpoint/2010/main" val="391156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7750B2-2791-436B-B7E9-62003284FBFA}"/>
              </a:ext>
            </a:extLst>
          </p:cNvPr>
          <p:cNvSpPr>
            <a:spLocks noGrp="1"/>
          </p:cNvSpPr>
          <p:nvPr>
            <p:ph type="sldNum" sz="quarter" idx="12"/>
          </p:nvPr>
        </p:nvSpPr>
        <p:spPr/>
        <p:txBody>
          <a:bodyPr/>
          <a:lstStyle/>
          <a:p>
            <a:fld id="{8BC64C03-9EC0-4B7E-8FE4-24DBF62E63E5}" type="slidenum">
              <a:rPr lang="en-US" smtClean="0"/>
              <a:t>10</a:t>
            </a:fld>
            <a:endParaRPr lang="en-US"/>
          </a:p>
        </p:txBody>
      </p:sp>
      <p:sp>
        <p:nvSpPr>
          <p:cNvPr id="4" name="Title 3">
            <a:extLst>
              <a:ext uri="{FF2B5EF4-FFF2-40B4-BE49-F238E27FC236}">
                <a16:creationId xmlns:a16="http://schemas.microsoft.com/office/drawing/2014/main" id="{18313371-B5C9-4359-9FD3-7B499BBBC047}"/>
              </a:ext>
            </a:extLst>
          </p:cNvPr>
          <p:cNvSpPr>
            <a:spLocks noGrp="1"/>
          </p:cNvSpPr>
          <p:nvPr>
            <p:ph type="title"/>
          </p:nvPr>
        </p:nvSpPr>
        <p:spPr/>
        <p:txBody>
          <a:bodyPr/>
          <a:lstStyle/>
          <a:p>
            <a:r>
              <a:rPr lang="en-US" dirty="0"/>
              <a:t>U.S. has among the highest rates of Hospitalizations from Preventable Causes like Diabetes and Hypertension</a:t>
            </a:r>
          </a:p>
        </p:txBody>
      </p:sp>
      <p:pic>
        <p:nvPicPr>
          <p:cNvPr id="5" name="Picture 4">
            <a:extLst>
              <a:ext uri="{FF2B5EF4-FFF2-40B4-BE49-F238E27FC236}">
                <a16:creationId xmlns:a16="http://schemas.microsoft.com/office/drawing/2014/main" id="{5BF71AAC-CF3D-47D1-AABA-BD41FACDCEBB}"/>
              </a:ext>
            </a:extLst>
          </p:cNvPr>
          <p:cNvPicPr>
            <a:picLocks noChangeAspect="1"/>
          </p:cNvPicPr>
          <p:nvPr/>
        </p:nvPicPr>
        <p:blipFill>
          <a:blip r:embed="rId2"/>
          <a:stretch>
            <a:fillRect/>
          </a:stretch>
        </p:blipFill>
        <p:spPr>
          <a:xfrm>
            <a:off x="1743075" y="1234627"/>
            <a:ext cx="8229600" cy="4390961"/>
          </a:xfrm>
          <a:prstGeom prst="rect">
            <a:avLst/>
          </a:prstGeom>
        </p:spPr>
      </p:pic>
      <p:sp>
        <p:nvSpPr>
          <p:cNvPr id="6" name="Rectangle 5">
            <a:extLst>
              <a:ext uri="{FF2B5EF4-FFF2-40B4-BE49-F238E27FC236}">
                <a16:creationId xmlns:a16="http://schemas.microsoft.com/office/drawing/2014/main" id="{5973C175-4A9B-4C4F-AF25-DA84D3979F65}"/>
              </a:ext>
            </a:extLst>
          </p:cNvPr>
          <p:cNvSpPr/>
          <p:nvPr/>
        </p:nvSpPr>
        <p:spPr>
          <a:xfrm>
            <a:off x="847726" y="5877126"/>
            <a:ext cx="2552699" cy="577081"/>
          </a:xfrm>
          <a:prstGeom prst="rect">
            <a:avLst/>
          </a:prstGeom>
        </p:spPr>
        <p:txBody>
          <a:bodyPr wrap="square">
            <a:spAutoFit/>
          </a:bodyPr>
          <a:lstStyle/>
          <a:p>
            <a:r>
              <a:rPr lang="en-US" sz="1050" b="1" dirty="0">
                <a:solidFill>
                  <a:schemeClr val="accent1"/>
                </a:solidFill>
                <a:latin typeface="+mj-lt"/>
              </a:rPr>
              <a:t>Data: OECD Health Statistics 2019</a:t>
            </a:r>
          </a:p>
          <a:p>
            <a:endParaRPr lang="en-US" sz="1050" b="1" dirty="0">
              <a:solidFill>
                <a:schemeClr val="accent1"/>
              </a:solidFill>
              <a:latin typeface="+mj-lt"/>
            </a:endParaRPr>
          </a:p>
          <a:p>
            <a:r>
              <a:rPr lang="en-US" sz="1050" b="1" dirty="0">
                <a:solidFill>
                  <a:schemeClr val="accent1"/>
                </a:solidFill>
                <a:latin typeface="+mj-lt"/>
              </a:rPr>
              <a:t>Commonwealthfund.org</a:t>
            </a:r>
          </a:p>
        </p:txBody>
      </p:sp>
      <p:sp>
        <p:nvSpPr>
          <p:cNvPr id="7" name="Rectangle 6">
            <a:extLst>
              <a:ext uri="{FF2B5EF4-FFF2-40B4-BE49-F238E27FC236}">
                <a16:creationId xmlns:a16="http://schemas.microsoft.com/office/drawing/2014/main" id="{7563919C-73D3-4455-A5D9-593F6F55D4CD}"/>
              </a:ext>
            </a:extLst>
          </p:cNvPr>
          <p:cNvSpPr/>
          <p:nvPr/>
        </p:nvSpPr>
        <p:spPr>
          <a:xfrm>
            <a:off x="4181475" y="5648651"/>
            <a:ext cx="2790825" cy="253916"/>
          </a:xfrm>
          <a:prstGeom prst="rect">
            <a:avLst/>
          </a:prstGeom>
        </p:spPr>
        <p:txBody>
          <a:bodyPr wrap="square">
            <a:spAutoFit/>
          </a:bodyPr>
          <a:lstStyle/>
          <a:p>
            <a:r>
              <a:rPr lang="en-US" sz="1050" b="1" dirty="0">
                <a:solidFill>
                  <a:schemeClr val="accent1"/>
                </a:solidFill>
                <a:latin typeface="+mj-lt"/>
              </a:rPr>
              <a:t>Discharges per 100,000 population</a:t>
            </a:r>
          </a:p>
        </p:txBody>
      </p:sp>
    </p:spTree>
    <p:extLst>
      <p:ext uri="{BB962C8B-B14F-4D97-AF65-F5344CB8AC3E}">
        <p14:creationId xmlns:p14="http://schemas.microsoft.com/office/powerpoint/2010/main" val="3126176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942F4E-898B-4BD8-A4C7-C3434985CC6F}"/>
              </a:ext>
            </a:extLst>
          </p:cNvPr>
          <p:cNvSpPr>
            <a:spLocks noGrp="1"/>
          </p:cNvSpPr>
          <p:nvPr>
            <p:ph type="sldNum" sz="quarter" idx="12"/>
          </p:nvPr>
        </p:nvSpPr>
        <p:spPr/>
        <p:txBody>
          <a:bodyPr/>
          <a:lstStyle/>
          <a:p>
            <a:fld id="{8BC64C03-9EC0-4B7E-8FE4-24DBF62E63E5}" type="slidenum">
              <a:rPr lang="en-US" smtClean="0"/>
              <a:t>11</a:t>
            </a:fld>
            <a:endParaRPr lang="en-US"/>
          </a:p>
        </p:txBody>
      </p:sp>
      <p:sp>
        <p:nvSpPr>
          <p:cNvPr id="4" name="Title 3">
            <a:extLst>
              <a:ext uri="{FF2B5EF4-FFF2-40B4-BE49-F238E27FC236}">
                <a16:creationId xmlns:a16="http://schemas.microsoft.com/office/drawing/2014/main" id="{3EF02B09-CC9F-4287-8EF5-D45B9E32E229}"/>
              </a:ext>
            </a:extLst>
          </p:cNvPr>
          <p:cNvSpPr>
            <a:spLocks noGrp="1"/>
          </p:cNvSpPr>
          <p:nvPr>
            <p:ph type="title"/>
          </p:nvPr>
        </p:nvSpPr>
        <p:spPr/>
        <p:txBody>
          <a:bodyPr/>
          <a:lstStyle/>
          <a:p>
            <a:r>
              <a:rPr lang="en-US" dirty="0"/>
              <a:t>U.S. has the highest rate of Avoidable deaths</a:t>
            </a:r>
          </a:p>
        </p:txBody>
      </p:sp>
      <p:pic>
        <p:nvPicPr>
          <p:cNvPr id="5" name="Picture 4">
            <a:extLst>
              <a:ext uri="{FF2B5EF4-FFF2-40B4-BE49-F238E27FC236}">
                <a16:creationId xmlns:a16="http://schemas.microsoft.com/office/drawing/2014/main" id="{4C62EDD0-BF1D-4649-9A7E-599D76E516DD}"/>
              </a:ext>
            </a:extLst>
          </p:cNvPr>
          <p:cNvPicPr>
            <a:picLocks noChangeAspect="1"/>
          </p:cNvPicPr>
          <p:nvPr/>
        </p:nvPicPr>
        <p:blipFill>
          <a:blip r:embed="rId2"/>
          <a:stretch>
            <a:fillRect/>
          </a:stretch>
        </p:blipFill>
        <p:spPr>
          <a:xfrm>
            <a:off x="1381125" y="1173055"/>
            <a:ext cx="8143875" cy="4195746"/>
          </a:xfrm>
          <a:prstGeom prst="rect">
            <a:avLst/>
          </a:prstGeom>
        </p:spPr>
      </p:pic>
      <p:sp>
        <p:nvSpPr>
          <p:cNvPr id="6" name="Rectangle 5">
            <a:extLst>
              <a:ext uri="{FF2B5EF4-FFF2-40B4-BE49-F238E27FC236}">
                <a16:creationId xmlns:a16="http://schemas.microsoft.com/office/drawing/2014/main" id="{5A54AE95-DD30-4E40-AFDB-0623B97B8711}"/>
              </a:ext>
            </a:extLst>
          </p:cNvPr>
          <p:cNvSpPr/>
          <p:nvPr/>
        </p:nvSpPr>
        <p:spPr>
          <a:xfrm>
            <a:off x="847726" y="5877126"/>
            <a:ext cx="2552699" cy="577081"/>
          </a:xfrm>
          <a:prstGeom prst="rect">
            <a:avLst/>
          </a:prstGeom>
        </p:spPr>
        <p:txBody>
          <a:bodyPr wrap="square">
            <a:spAutoFit/>
          </a:bodyPr>
          <a:lstStyle/>
          <a:p>
            <a:r>
              <a:rPr lang="en-US" sz="1050" b="1" dirty="0">
                <a:solidFill>
                  <a:schemeClr val="accent1"/>
                </a:solidFill>
                <a:latin typeface="+mj-lt"/>
              </a:rPr>
              <a:t>Data: OECD Health Statistics 2019</a:t>
            </a:r>
          </a:p>
          <a:p>
            <a:endParaRPr lang="en-US" sz="1050" b="1" dirty="0">
              <a:solidFill>
                <a:schemeClr val="accent1"/>
              </a:solidFill>
              <a:latin typeface="+mj-lt"/>
            </a:endParaRPr>
          </a:p>
          <a:p>
            <a:r>
              <a:rPr lang="en-US" sz="1050" b="1" dirty="0">
                <a:solidFill>
                  <a:schemeClr val="accent1"/>
                </a:solidFill>
                <a:latin typeface="+mj-lt"/>
              </a:rPr>
              <a:t>Commonwealthfund.org</a:t>
            </a:r>
          </a:p>
        </p:txBody>
      </p:sp>
      <p:sp>
        <p:nvSpPr>
          <p:cNvPr id="7" name="Rectangle 6">
            <a:extLst>
              <a:ext uri="{FF2B5EF4-FFF2-40B4-BE49-F238E27FC236}">
                <a16:creationId xmlns:a16="http://schemas.microsoft.com/office/drawing/2014/main" id="{1847BFCD-EBC5-4D56-A556-F018264D2BDD}"/>
              </a:ext>
            </a:extLst>
          </p:cNvPr>
          <p:cNvSpPr/>
          <p:nvPr/>
        </p:nvSpPr>
        <p:spPr>
          <a:xfrm>
            <a:off x="4181475" y="5648651"/>
            <a:ext cx="2390775" cy="253916"/>
          </a:xfrm>
          <a:prstGeom prst="rect">
            <a:avLst/>
          </a:prstGeom>
        </p:spPr>
        <p:txBody>
          <a:bodyPr wrap="square">
            <a:spAutoFit/>
          </a:bodyPr>
          <a:lstStyle/>
          <a:p>
            <a:r>
              <a:rPr lang="en-US" sz="1050" b="1" dirty="0">
                <a:solidFill>
                  <a:schemeClr val="accent1"/>
                </a:solidFill>
                <a:latin typeface="+mj-lt"/>
              </a:rPr>
              <a:t>Deaths per 100,000 population</a:t>
            </a:r>
          </a:p>
        </p:txBody>
      </p:sp>
    </p:spTree>
    <p:extLst>
      <p:ext uri="{BB962C8B-B14F-4D97-AF65-F5344CB8AC3E}">
        <p14:creationId xmlns:p14="http://schemas.microsoft.com/office/powerpoint/2010/main" val="2539933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2FA7C0F-BD3B-43FC-9A54-D0587123166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48" name="think-cell Slide" r:id="rId4" imgW="306" imgH="306" progId="TCLayout.ActiveDocument.1">
                  <p:embed/>
                </p:oleObj>
              </mc:Choice>
              <mc:Fallback>
                <p:oleObj name="think-cell Slide" r:id="rId4" imgW="306" imgH="306" progId="TCLayout.ActiveDocument.1">
                  <p:embed/>
                  <p:pic>
                    <p:nvPicPr>
                      <p:cNvPr id="2" name="Object 1" hidden="1">
                        <a:extLst>
                          <a:ext uri="{FF2B5EF4-FFF2-40B4-BE49-F238E27FC236}">
                            <a16:creationId xmlns:a16="http://schemas.microsoft.com/office/drawing/2014/main" id="{92FA7C0F-BD3B-43FC-9A54-D0587123166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71D193A1-AAED-2442-9E0A-9F9EAFD4ED07}"/>
              </a:ext>
            </a:extLst>
          </p:cNvPr>
          <p:cNvSpPr>
            <a:spLocks noGrp="1"/>
          </p:cNvSpPr>
          <p:nvPr>
            <p:ph type="ctrTitle"/>
          </p:nvPr>
        </p:nvSpPr>
        <p:spPr>
          <a:xfrm>
            <a:off x="458725" y="1668914"/>
            <a:ext cx="10075925" cy="1253627"/>
          </a:xfrm>
        </p:spPr>
        <p:txBody>
          <a:bodyPr/>
          <a:lstStyle/>
          <a:p>
            <a:r>
              <a:rPr lang="en-US" dirty="0"/>
              <a:t>Introduction to the U.S. Healthcare System</a:t>
            </a:r>
          </a:p>
        </p:txBody>
      </p:sp>
      <p:sp>
        <p:nvSpPr>
          <p:cNvPr id="7" name="Subtitle 6">
            <a:extLst>
              <a:ext uri="{FF2B5EF4-FFF2-40B4-BE49-F238E27FC236}">
                <a16:creationId xmlns:a16="http://schemas.microsoft.com/office/drawing/2014/main" id="{E4DE64CA-492C-E047-B5D7-0E54F3843616}"/>
              </a:ext>
            </a:extLst>
          </p:cNvPr>
          <p:cNvSpPr>
            <a:spLocks noGrp="1"/>
          </p:cNvSpPr>
          <p:nvPr>
            <p:ph type="subTitle" idx="1"/>
          </p:nvPr>
        </p:nvSpPr>
        <p:spPr>
          <a:xfrm>
            <a:off x="601600" y="5207879"/>
            <a:ext cx="3532249" cy="945272"/>
          </a:xfrm>
        </p:spPr>
        <p:txBody>
          <a:bodyPr/>
          <a:lstStyle/>
          <a:p>
            <a:r>
              <a:rPr lang="en-US" sz="1800" dirty="0"/>
              <a:t>Reference: </a:t>
            </a:r>
            <a:r>
              <a:rPr lang="en-US" sz="1200" b="1" i="1" dirty="0"/>
              <a:t>https://www.khanacademy.org/partner-content/brookings-institution/introduction-to-healthcare</a:t>
            </a:r>
          </a:p>
        </p:txBody>
      </p:sp>
    </p:spTree>
    <p:extLst>
      <p:ext uri="{BB962C8B-B14F-4D97-AF65-F5344CB8AC3E}">
        <p14:creationId xmlns:p14="http://schemas.microsoft.com/office/powerpoint/2010/main" val="125580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84CE75-6B5D-4EC8-8A55-29C028720E37}"/>
              </a:ext>
            </a:extLst>
          </p:cNvPr>
          <p:cNvSpPr>
            <a:spLocks noGrp="1"/>
          </p:cNvSpPr>
          <p:nvPr>
            <p:ph type="sldNum" sz="quarter" idx="12"/>
          </p:nvPr>
        </p:nvSpPr>
        <p:spPr/>
        <p:txBody>
          <a:bodyPr/>
          <a:lstStyle/>
          <a:p>
            <a:fld id="{8BC64C03-9EC0-4B7E-8FE4-24DBF62E63E5}" type="slidenum">
              <a:rPr lang="en-US" smtClean="0"/>
              <a:t>13</a:t>
            </a:fld>
            <a:endParaRPr lang="en-US"/>
          </a:p>
        </p:txBody>
      </p:sp>
      <p:sp>
        <p:nvSpPr>
          <p:cNvPr id="4" name="Title 3">
            <a:extLst>
              <a:ext uri="{FF2B5EF4-FFF2-40B4-BE49-F238E27FC236}">
                <a16:creationId xmlns:a16="http://schemas.microsoft.com/office/drawing/2014/main" id="{0BB8F066-F1A8-4D1D-981F-493700E5FD04}"/>
              </a:ext>
            </a:extLst>
          </p:cNvPr>
          <p:cNvSpPr>
            <a:spLocks noGrp="1"/>
          </p:cNvSpPr>
          <p:nvPr>
            <p:ph type="title"/>
          </p:nvPr>
        </p:nvSpPr>
        <p:spPr/>
        <p:txBody>
          <a:bodyPr/>
          <a:lstStyle/>
          <a:p>
            <a:r>
              <a:rPr lang="en-US" dirty="0"/>
              <a:t>U.S. Healthcare System Overview: Market Players</a:t>
            </a:r>
          </a:p>
        </p:txBody>
      </p:sp>
      <p:pic>
        <p:nvPicPr>
          <p:cNvPr id="5" name="Picture 4">
            <a:hlinkClick r:id="rId2"/>
            <a:extLst>
              <a:ext uri="{FF2B5EF4-FFF2-40B4-BE49-F238E27FC236}">
                <a16:creationId xmlns:a16="http://schemas.microsoft.com/office/drawing/2014/main" id="{4277718A-520E-42A8-927C-71431FF5AE0F}"/>
              </a:ext>
            </a:extLst>
          </p:cNvPr>
          <p:cNvPicPr>
            <a:picLocks noChangeAspect="1"/>
          </p:cNvPicPr>
          <p:nvPr/>
        </p:nvPicPr>
        <p:blipFill>
          <a:blip r:embed="rId3"/>
          <a:stretch>
            <a:fillRect/>
          </a:stretch>
        </p:blipFill>
        <p:spPr>
          <a:xfrm>
            <a:off x="1536112" y="1362075"/>
            <a:ext cx="8703264" cy="4772026"/>
          </a:xfrm>
          <a:prstGeom prst="rect">
            <a:avLst/>
          </a:prstGeom>
        </p:spPr>
      </p:pic>
    </p:spTree>
    <p:extLst>
      <p:ext uri="{BB962C8B-B14F-4D97-AF65-F5344CB8AC3E}">
        <p14:creationId xmlns:p14="http://schemas.microsoft.com/office/powerpoint/2010/main" val="3695088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942F4E-898B-4BD8-A4C7-C3434985CC6F}"/>
              </a:ext>
            </a:extLst>
          </p:cNvPr>
          <p:cNvSpPr>
            <a:spLocks noGrp="1"/>
          </p:cNvSpPr>
          <p:nvPr>
            <p:ph type="sldNum" sz="quarter" idx="12"/>
          </p:nvPr>
        </p:nvSpPr>
        <p:spPr/>
        <p:txBody>
          <a:bodyPr/>
          <a:lstStyle/>
          <a:p>
            <a:fld id="{8BC64C03-9EC0-4B7E-8FE4-24DBF62E63E5}" type="slidenum">
              <a:rPr lang="en-US" smtClean="0"/>
              <a:t>14</a:t>
            </a:fld>
            <a:endParaRPr lang="en-US"/>
          </a:p>
        </p:txBody>
      </p:sp>
      <p:sp>
        <p:nvSpPr>
          <p:cNvPr id="4" name="Title 3">
            <a:extLst>
              <a:ext uri="{FF2B5EF4-FFF2-40B4-BE49-F238E27FC236}">
                <a16:creationId xmlns:a16="http://schemas.microsoft.com/office/drawing/2014/main" id="{3EF02B09-CC9F-4287-8EF5-D45B9E32E229}"/>
              </a:ext>
            </a:extLst>
          </p:cNvPr>
          <p:cNvSpPr>
            <a:spLocks noGrp="1"/>
          </p:cNvSpPr>
          <p:nvPr>
            <p:ph type="title"/>
          </p:nvPr>
        </p:nvSpPr>
        <p:spPr/>
        <p:txBody>
          <a:bodyPr/>
          <a:lstStyle/>
          <a:p>
            <a:r>
              <a:rPr lang="en-US" dirty="0"/>
              <a:t>U.S. Healthcare System: Introduction and complexity</a:t>
            </a:r>
          </a:p>
        </p:txBody>
      </p:sp>
      <p:pic>
        <p:nvPicPr>
          <p:cNvPr id="8" name="Picture 7">
            <a:hlinkClick r:id="rId2"/>
            <a:extLst>
              <a:ext uri="{FF2B5EF4-FFF2-40B4-BE49-F238E27FC236}">
                <a16:creationId xmlns:a16="http://schemas.microsoft.com/office/drawing/2014/main" id="{2A1DCB93-2B6D-4DD0-A6CB-AAE1BE2F15D6}"/>
              </a:ext>
            </a:extLst>
          </p:cNvPr>
          <p:cNvPicPr>
            <a:picLocks noChangeAspect="1"/>
          </p:cNvPicPr>
          <p:nvPr/>
        </p:nvPicPr>
        <p:blipFill>
          <a:blip r:embed="rId3"/>
          <a:stretch>
            <a:fillRect/>
          </a:stretch>
        </p:blipFill>
        <p:spPr>
          <a:xfrm>
            <a:off x="860746" y="1203198"/>
            <a:ext cx="9473879" cy="5024261"/>
          </a:xfrm>
          <a:prstGeom prst="rect">
            <a:avLst/>
          </a:prstGeom>
        </p:spPr>
      </p:pic>
    </p:spTree>
    <p:extLst>
      <p:ext uri="{BB962C8B-B14F-4D97-AF65-F5344CB8AC3E}">
        <p14:creationId xmlns:p14="http://schemas.microsoft.com/office/powerpoint/2010/main" val="3978124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15</a:t>
            </a:fld>
            <a:endParaRPr lang="en-US"/>
          </a:p>
        </p:txBody>
      </p:sp>
      <p:sp>
        <p:nvSpPr>
          <p:cNvPr id="3" name="Text Placeholder 2">
            <a:extLst>
              <a:ext uri="{FF2B5EF4-FFF2-40B4-BE49-F238E27FC236}">
                <a16:creationId xmlns:a16="http://schemas.microsoft.com/office/drawing/2014/main" id="{C6BDBB35-0513-4402-AB2F-8CFF238E7571}"/>
              </a:ext>
            </a:extLst>
          </p:cNvPr>
          <p:cNvSpPr>
            <a:spLocks noGrp="1"/>
          </p:cNvSpPr>
          <p:nvPr>
            <p:ph type="body" sz="quarter" idx="13"/>
          </p:nvPr>
        </p:nvSpPr>
        <p:spPr/>
        <p:txBody>
          <a:bodyPr/>
          <a:lstStyle/>
          <a:p>
            <a:r>
              <a:rPr lang="en-US" dirty="0"/>
              <a:t>1. Based on the learnings in Day 1 session, summarize your understanding on why US healthcare is complex and how patient gets the medical facilities/treatment in US Healthcare System, what are the major players of the US healthcare market involved in providing the medical as well as financial(insurance) services. Write concisely in 1000 words.</a:t>
            </a:r>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Assignment 1.</a:t>
            </a:r>
          </a:p>
        </p:txBody>
      </p:sp>
    </p:spTree>
    <p:extLst>
      <p:ext uri="{BB962C8B-B14F-4D97-AF65-F5344CB8AC3E}">
        <p14:creationId xmlns:p14="http://schemas.microsoft.com/office/powerpoint/2010/main" val="95725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B4E202D-201A-4123-B0D5-E23D7E24766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66" name="think-cell Slide" r:id="rId4" imgW="306" imgH="306" progId="TCLayout.ActiveDocument.1">
                  <p:embed/>
                </p:oleObj>
              </mc:Choice>
              <mc:Fallback>
                <p:oleObj name="think-cell Slide" r:id="rId4" imgW="306" imgH="306" progId="TCLayout.ActiveDocument.1">
                  <p:embed/>
                  <p:pic>
                    <p:nvPicPr>
                      <p:cNvPr id="2" name="Object 1" hidden="1">
                        <a:extLst>
                          <a:ext uri="{FF2B5EF4-FFF2-40B4-BE49-F238E27FC236}">
                            <a16:creationId xmlns:a16="http://schemas.microsoft.com/office/drawing/2014/main" id="{3B4E202D-201A-4123-B0D5-E23D7E24766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9DD3ACF4-CFCC-0C4F-897D-C01B05737689}"/>
              </a:ext>
            </a:extLst>
          </p:cNvPr>
          <p:cNvSpPr>
            <a:spLocks noGrp="1"/>
          </p:cNvSpPr>
          <p:nvPr>
            <p:ph type="ctrTitle"/>
          </p:nvPr>
        </p:nvSpPr>
        <p:spPr/>
        <p:txBody>
          <a:bodyPr/>
          <a:lstStyle/>
          <a:p>
            <a:r>
              <a:rPr lang="en-US" dirty="0"/>
              <a:t>US Healthcare Basics</a:t>
            </a:r>
          </a:p>
        </p:txBody>
      </p:sp>
      <p:sp>
        <p:nvSpPr>
          <p:cNvPr id="5" name="Subtitle 4">
            <a:extLst>
              <a:ext uri="{FF2B5EF4-FFF2-40B4-BE49-F238E27FC236}">
                <a16:creationId xmlns:a16="http://schemas.microsoft.com/office/drawing/2014/main" id="{B193CA41-5CA8-CA40-984E-887A6D2EED70}"/>
              </a:ext>
            </a:extLst>
          </p:cNvPr>
          <p:cNvSpPr>
            <a:spLocks noGrp="1"/>
          </p:cNvSpPr>
          <p:nvPr>
            <p:ph type="subTitle" idx="1"/>
          </p:nvPr>
        </p:nvSpPr>
        <p:spPr>
          <a:xfrm>
            <a:off x="458726" y="3774310"/>
            <a:ext cx="636650" cy="254114"/>
          </a:xfrm>
        </p:spPr>
        <p:txBody>
          <a:bodyPr/>
          <a:lstStyle/>
          <a:p>
            <a:r>
              <a:rPr lang="en-US" dirty="0"/>
              <a:t>Day 2</a:t>
            </a:r>
          </a:p>
        </p:txBody>
      </p:sp>
      <p:sp>
        <p:nvSpPr>
          <p:cNvPr id="6" name="TextBox 5">
            <a:extLst>
              <a:ext uri="{FF2B5EF4-FFF2-40B4-BE49-F238E27FC236}">
                <a16:creationId xmlns:a16="http://schemas.microsoft.com/office/drawing/2014/main" id="{62C081F5-6189-964B-A1BC-421E7C8AB695}"/>
              </a:ext>
            </a:extLst>
          </p:cNvPr>
          <p:cNvSpPr txBox="1"/>
          <p:nvPr/>
        </p:nvSpPr>
        <p:spPr>
          <a:xfrm>
            <a:off x="1420751" y="3766814"/>
            <a:ext cx="903350" cy="261610"/>
          </a:xfrm>
          <a:prstGeom prst="rect">
            <a:avLst/>
          </a:prstGeom>
          <a:noFill/>
        </p:spPr>
        <p:txBody>
          <a:bodyPr wrap="square" lIns="0" rIns="0" rtlCol="0">
            <a:spAutoFit/>
          </a:bodyPr>
          <a:lstStyle/>
          <a:p>
            <a:r>
              <a:rPr lang="en-US" sz="1100" dirty="0">
                <a:solidFill>
                  <a:schemeClr val="tx1">
                    <a:lumMod val="50000"/>
                    <a:lumOff val="50000"/>
                  </a:schemeClr>
                </a:solidFill>
              </a:rPr>
              <a:t>Feb 18, 2021</a:t>
            </a:r>
          </a:p>
        </p:txBody>
      </p:sp>
      <p:sp>
        <p:nvSpPr>
          <p:cNvPr id="7" name="Subtitle 4">
            <a:extLst>
              <a:ext uri="{FF2B5EF4-FFF2-40B4-BE49-F238E27FC236}">
                <a16:creationId xmlns:a16="http://schemas.microsoft.com/office/drawing/2014/main" id="{F2526242-12D4-43F6-88B2-AB6763E03289}"/>
              </a:ext>
            </a:extLst>
          </p:cNvPr>
          <p:cNvSpPr txBox="1">
            <a:spLocks/>
          </p:cNvSpPr>
          <p:nvPr/>
        </p:nvSpPr>
        <p:spPr>
          <a:xfrm>
            <a:off x="449200" y="4253379"/>
            <a:ext cx="847725" cy="254114"/>
          </a:xfrm>
          <a:prstGeom prst="rect">
            <a:avLst/>
          </a:prstGeom>
          <a:noFill/>
        </p:spPr>
        <p:txBody>
          <a:bodyPr vert="horz" lIns="0" tIns="0" rIns="0" bIns="0" rtlCol="0" anchor="t">
            <a:noAutofit/>
          </a:bodyPr>
          <a:lstStyle>
            <a:lvl1pPr marL="0" indent="0" algn="l" defTabSz="685800" rtl="0" eaLnBrk="1" latinLnBrk="0" hangingPunct="1">
              <a:lnSpc>
                <a:spcPct val="100000"/>
              </a:lnSpc>
              <a:spcBef>
                <a:spcPts val="100"/>
              </a:spcBef>
              <a:spcAft>
                <a:spcPts val="400"/>
              </a:spcAft>
              <a:buClr>
                <a:schemeClr val="accent2"/>
              </a:buClr>
              <a:buSzPct val="90000"/>
              <a:buFont typeface="Arial" panose="020B0604020202020204" pitchFamily="34" charset="0"/>
              <a:buNone/>
              <a:defRPr sz="1500" kern="1200" baseline="0">
                <a:solidFill>
                  <a:schemeClr val="accent2"/>
                </a:solidFill>
                <a:latin typeface="+mj-lt"/>
                <a:ea typeface="+mn-ea"/>
                <a:cs typeface="+mn-cs"/>
              </a:defRPr>
            </a:lvl1pPr>
            <a:lvl2pPr marL="342900" indent="0" algn="ctr" defTabSz="685800" rtl="0" eaLnBrk="1" latinLnBrk="0" hangingPunct="1">
              <a:lnSpc>
                <a:spcPct val="100000"/>
              </a:lnSpc>
              <a:spcBef>
                <a:spcPts val="100"/>
              </a:spcBef>
              <a:spcAft>
                <a:spcPts val="400"/>
              </a:spcAft>
              <a:buClr>
                <a:schemeClr val="accent3"/>
              </a:buClr>
              <a:buSzPct val="100000"/>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100000"/>
              </a:lnSpc>
              <a:spcBef>
                <a:spcPts val="100"/>
              </a:spcBef>
              <a:spcAft>
                <a:spcPts val="400"/>
              </a:spcAft>
              <a:buClr>
                <a:schemeClr val="accent3"/>
              </a:buClr>
              <a:buSzPct val="81000"/>
              <a:buFont typeface="Courier New" panose="02070309020205020404" pitchFamily="49" charset="0"/>
              <a:buNone/>
              <a:defRPr sz="1350" kern="1200">
                <a:solidFill>
                  <a:schemeClr val="tx1"/>
                </a:solidFill>
                <a:latin typeface="+mn-lt"/>
                <a:ea typeface="+mn-ea"/>
                <a:cs typeface="+mn-cs"/>
              </a:defRPr>
            </a:lvl3pPr>
            <a:lvl4pPr marL="1028700" indent="0" algn="ctr" defTabSz="685800" rtl="0" eaLnBrk="1" latinLnBrk="0" hangingPunct="1">
              <a:lnSpc>
                <a:spcPct val="100000"/>
              </a:lnSpc>
              <a:spcBef>
                <a:spcPts val="100"/>
              </a:spcBef>
              <a:spcAft>
                <a:spcPts val="400"/>
              </a:spcAft>
              <a:buClr>
                <a:schemeClr val="accent3"/>
              </a:buClr>
              <a:buSzPct val="75000"/>
              <a:buFont typeface="Wingdings" panose="05000000000000000000" pitchFamily="2" charset="2"/>
              <a:buNone/>
              <a:defRPr sz="1200" kern="1200" baseline="0">
                <a:solidFill>
                  <a:schemeClr val="tx1"/>
                </a:solidFill>
                <a:latin typeface="+mn-lt"/>
                <a:ea typeface="+mn-ea"/>
                <a:cs typeface="+mn-cs"/>
              </a:defRPr>
            </a:lvl4pPr>
            <a:lvl5pPr marL="1371600" indent="0" algn="ctr" defTabSz="685800" rtl="0" eaLnBrk="1" latinLnBrk="0" hangingPunct="1">
              <a:lnSpc>
                <a:spcPct val="100000"/>
              </a:lnSpc>
              <a:spcBef>
                <a:spcPts val="600"/>
              </a:spcBef>
              <a:spcAft>
                <a:spcPts val="400"/>
              </a:spcAft>
              <a:buClr>
                <a:schemeClr val="accent2"/>
              </a:buClr>
              <a:buSzPct val="70000"/>
              <a:buFont typeface="Arial"/>
              <a:buNone/>
              <a:defRPr sz="1200" kern="1200">
                <a:solidFill>
                  <a:schemeClr val="accent2"/>
                </a:solidFill>
                <a:latin typeface="+mn-lt"/>
                <a:ea typeface="+mn-ea"/>
                <a:cs typeface="+mn-cs"/>
              </a:defRPr>
            </a:lvl5pPr>
            <a:lvl6pPr marL="17145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9pPr>
          </a:lstStyle>
          <a:p>
            <a:r>
              <a:rPr lang="en-US" dirty="0"/>
              <a:t>Trainer</a:t>
            </a:r>
          </a:p>
        </p:txBody>
      </p:sp>
      <p:sp>
        <p:nvSpPr>
          <p:cNvPr id="8" name="TextBox 7">
            <a:extLst>
              <a:ext uri="{FF2B5EF4-FFF2-40B4-BE49-F238E27FC236}">
                <a16:creationId xmlns:a16="http://schemas.microsoft.com/office/drawing/2014/main" id="{C89B32E1-7227-496F-B131-CA6BC9C39E0F}"/>
              </a:ext>
            </a:extLst>
          </p:cNvPr>
          <p:cNvSpPr txBox="1"/>
          <p:nvPr/>
        </p:nvSpPr>
        <p:spPr>
          <a:xfrm>
            <a:off x="1420750" y="4253379"/>
            <a:ext cx="1531999" cy="261610"/>
          </a:xfrm>
          <a:prstGeom prst="rect">
            <a:avLst/>
          </a:prstGeom>
          <a:noFill/>
        </p:spPr>
        <p:txBody>
          <a:bodyPr wrap="square" lIns="0" rIns="0" rtlCol="0">
            <a:spAutoFit/>
          </a:bodyPr>
          <a:lstStyle/>
          <a:p>
            <a:r>
              <a:rPr lang="en-US" sz="1100" dirty="0">
                <a:solidFill>
                  <a:schemeClr val="tx1">
                    <a:lumMod val="50000"/>
                    <a:lumOff val="50000"/>
                  </a:schemeClr>
                </a:solidFill>
              </a:rPr>
              <a:t>Sameer Tuladhar</a:t>
            </a:r>
          </a:p>
        </p:txBody>
      </p:sp>
    </p:spTree>
    <p:extLst>
      <p:ext uri="{BB962C8B-B14F-4D97-AF65-F5344CB8AC3E}">
        <p14:creationId xmlns:p14="http://schemas.microsoft.com/office/powerpoint/2010/main" val="709369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17</a:t>
            </a:fld>
            <a:endParaRPr lang="en-US"/>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How Does Healthcare Work</a:t>
            </a:r>
          </a:p>
        </p:txBody>
      </p:sp>
      <p:pic>
        <p:nvPicPr>
          <p:cNvPr id="7" name="Content Placeholder 22" descr="NIF_018C.jpg">
            <a:extLst>
              <a:ext uri="{FF2B5EF4-FFF2-40B4-BE49-F238E27FC236}">
                <a16:creationId xmlns:a16="http://schemas.microsoft.com/office/drawing/2014/main" id="{6CD17087-DFA8-4137-A5C6-971F2F6DB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1915" y="4716463"/>
            <a:ext cx="1371600" cy="1689100"/>
          </a:xfrm>
          <a:prstGeom prst="rect">
            <a:avLst/>
          </a:prstGeom>
        </p:spPr>
      </p:pic>
      <p:pic>
        <p:nvPicPr>
          <p:cNvPr id="8" name="Picture 4" descr="j0249112">
            <a:extLst>
              <a:ext uri="{FF2B5EF4-FFF2-40B4-BE49-F238E27FC236}">
                <a16:creationId xmlns:a16="http://schemas.microsoft.com/office/drawing/2014/main" id="{23B7D92F-8E65-4441-8E44-2ED75E74EF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5715" y="1549400"/>
            <a:ext cx="2078038"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u16497653.jpg">
            <a:extLst>
              <a:ext uri="{FF2B5EF4-FFF2-40B4-BE49-F238E27FC236}">
                <a16:creationId xmlns:a16="http://schemas.microsoft.com/office/drawing/2014/main" id="{74B4F961-6E76-4D7E-B8F9-0475D97E8B3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82165" y="1524000"/>
            <a:ext cx="2054225"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0" descr="NER_057.jpg">
            <a:extLst>
              <a:ext uri="{FF2B5EF4-FFF2-40B4-BE49-F238E27FC236}">
                <a16:creationId xmlns:a16="http://schemas.microsoft.com/office/drawing/2014/main" id="{8EF820A2-4C4B-4ED0-AE28-FBE843C58E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27865" y="1143000"/>
            <a:ext cx="16192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Arrow Connector 23">
            <a:extLst>
              <a:ext uri="{FF2B5EF4-FFF2-40B4-BE49-F238E27FC236}">
                <a16:creationId xmlns:a16="http://schemas.microsoft.com/office/drawing/2014/main" id="{EC03D569-F442-467A-9251-A4E1C9A8F987}"/>
              </a:ext>
            </a:extLst>
          </p:cNvPr>
          <p:cNvCxnSpPr>
            <a:cxnSpLocks noChangeShapeType="1"/>
          </p:cNvCxnSpPr>
          <p:nvPr/>
        </p:nvCxnSpPr>
        <p:spPr bwMode="auto">
          <a:xfrm>
            <a:off x="6971880" y="2096293"/>
            <a:ext cx="533400" cy="1588"/>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12" name="Straight Arrow Connector 25">
            <a:extLst>
              <a:ext uri="{FF2B5EF4-FFF2-40B4-BE49-F238E27FC236}">
                <a16:creationId xmlns:a16="http://schemas.microsoft.com/office/drawing/2014/main" id="{F44EE0E5-161E-43D0-B449-291435D27917}"/>
              </a:ext>
            </a:extLst>
          </p:cNvPr>
          <p:cNvCxnSpPr>
            <a:cxnSpLocks noChangeShapeType="1"/>
          </p:cNvCxnSpPr>
          <p:nvPr/>
        </p:nvCxnSpPr>
        <p:spPr bwMode="auto">
          <a:xfrm rot="5400000">
            <a:off x="9055728" y="3351212"/>
            <a:ext cx="762000" cy="3175"/>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13" name="Straight Arrow Connector 27">
            <a:extLst>
              <a:ext uri="{FF2B5EF4-FFF2-40B4-BE49-F238E27FC236}">
                <a16:creationId xmlns:a16="http://schemas.microsoft.com/office/drawing/2014/main" id="{5A5F2CA6-FE2E-46C3-95DE-8F8AAC07EB1B}"/>
              </a:ext>
            </a:extLst>
          </p:cNvPr>
          <p:cNvCxnSpPr>
            <a:cxnSpLocks noChangeShapeType="1"/>
          </p:cNvCxnSpPr>
          <p:nvPr/>
        </p:nvCxnSpPr>
        <p:spPr bwMode="auto">
          <a:xfrm rot="10800000">
            <a:off x="5475915" y="5791200"/>
            <a:ext cx="2667000" cy="1588"/>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14" name="Straight Arrow Connector 31">
            <a:extLst>
              <a:ext uri="{FF2B5EF4-FFF2-40B4-BE49-F238E27FC236}">
                <a16:creationId xmlns:a16="http://schemas.microsoft.com/office/drawing/2014/main" id="{94500725-435E-41D8-8F8C-D62D94796E72}"/>
              </a:ext>
            </a:extLst>
          </p:cNvPr>
          <p:cNvCxnSpPr>
            <a:cxnSpLocks noChangeShapeType="1"/>
          </p:cNvCxnSpPr>
          <p:nvPr/>
        </p:nvCxnSpPr>
        <p:spPr bwMode="auto">
          <a:xfrm>
            <a:off x="4028115" y="2252663"/>
            <a:ext cx="609600" cy="1587"/>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pic>
        <p:nvPicPr>
          <p:cNvPr id="15" name="Picture 32" descr="u14985999.jpg">
            <a:extLst>
              <a:ext uri="{FF2B5EF4-FFF2-40B4-BE49-F238E27FC236}">
                <a16:creationId xmlns:a16="http://schemas.microsoft.com/office/drawing/2014/main" id="{D71E81D6-FD95-4301-A6E8-3E8AE27374A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81065" y="4629150"/>
            <a:ext cx="146685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descr="http://th4.photobucket.com/albums/y120/kenalice/Vintage%20family/th_1981ColesbabyKMC.jpg">
            <a:extLst>
              <a:ext uri="{FF2B5EF4-FFF2-40B4-BE49-F238E27FC236}">
                <a16:creationId xmlns:a16="http://schemas.microsoft.com/office/drawing/2014/main" id="{44ACF15B-AF14-40CB-A1F5-4EB49ADFB9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7865" y="2590800"/>
            <a:ext cx="152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Arrow Connector 31">
            <a:extLst>
              <a:ext uri="{FF2B5EF4-FFF2-40B4-BE49-F238E27FC236}">
                <a16:creationId xmlns:a16="http://schemas.microsoft.com/office/drawing/2014/main" id="{08997F5D-ADFB-43DD-87BC-4D1623E7A08B}"/>
              </a:ext>
            </a:extLst>
          </p:cNvPr>
          <p:cNvCxnSpPr>
            <a:cxnSpLocks noChangeShapeType="1"/>
          </p:cNvCxnSpPr>
          <p:nvPr/>
        </p:nvCxnSpPr>
        <p:spPr bwMode="auto">
          <a:xfrm flipV="1">
            <a:off x="3701090" y="2252663"/>
            <a:ext cx="1035050" cy="838200"/>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18" name="Straight Arrow Connector 31">
            <a:extLst>
              <a:ext uri="{FF2B5EF4-FFF2-40B4-BE49-F238E27FC236}">
                <a16:creationId xmlns:a16="http://schemas.microsoft.com/office/drawing/2014/main" id="{443B44EC-8470-4054-85D6-1DC6AAAFA6E4}"/>
              </a:ext>
            </a:extLst>
          </p:cNvPr>
          <p:cNvCxnSpPr>
            <a:cxnSpLocks noChangeShapeType="1"/>
          </p:cNvCxnSpPr>
          <p:nvPr/>
        </p:nvCxnSpPr>
        <p:spPr bwMode="auto">
          <a:xfrm flipV="1">
            <a:off x="4898065" y="4267200"/>
            <a:ext cx="1035050" cy="838200"/>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pic>
        <p:nvPicPr>
          <p:cNvPr id="19" name="Picture 5">
            <a:extLst>
              <a:ext uri="{FF2B5EF4-FFF2-40B4-BE49-F238E27FC236}">
                <a16:creationId xmlns:a16="http://schemas.microsoft.com/office/drawing/2014/main" id="{E0D10625-E612-4A72-ACCA-ED96D556EE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5990" y="2590800"/>
            <a:ext cx="2066925"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1980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18</a:t>
            </a:fld>
            <a:endParaRPr lang="en-US"/>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How Does Healthcare Work</a:t>
            </a:r>
          </a:p>
        </p:txBody>
      </p:sp>
      <p:pic>
        <p:nvPicPr>
          <p:cNvPr id="20" name="Picture 2" descr="C:\Documents and Settings\ssangaraula\Desktop\Training\healthcare\1 - flow of a claim.bmp">
            <a:extLst>
              <a:ext uri="{FF2B5EF4-FFF2-40B4-BE49-F238E27FC236}">
                <a16:creationId xmlns:a16="http://schemas.microsoft.com/office/drawing/2014/main" id="{18B1B0EB-E41D-43EC-9F4A-B733802F3C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58"/>
          <a:stretch/>
        </p:blipFill>
        <p:spPr bwMode="auto">
          <a:xfrm>
            <a:off x="2088118" y="992362"/>
            <a:ext cx="7433388" cy="541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8682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19</a:t>
            </a:fld>
            <a:endParaRPr lang="en-US"/>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Sample Insurance Cards</a:t>
            </a:r>
          </a:p>
        </p:txBody>
      </p:sp>
      <p:pic>
        <p:nvPicPr>
          <p:cNvPr id="8" name="Picture 7" descr="Text&#10;&#10;Description automatically generated">
            <a:extLst>
              <a:ext uri="{FF2B5EF4-FFF2-40B4-BE49-F238E27FC236}">
                <a16:creationId xmlns:a16="http://schemas.microsoft.com/office/drawing/2014/main" id="{CEEF6B33-8E93-4CCC-9054-96DA97BBF0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7621" y="1205750"/>
            <a:ext cx="3031921" cy="5170016"/>
          </a:xfrm>
          <a:prstGeom prst="rect">
            <a:avLst/>
          </a:prstGeom>
        </p:spPr>
      </p:pic>
      <p:pic>
        <p:nvPicPr>
          <p:cNvPr id="10" name="Picture 9" descr="Text&#10;&#10;Description automatically generated">
            <a:extLst>
              <a:ext uri="{FF2B5EF4-FFF2-40B4-BE49-F238E27FC236}">
                <a16:creationId xmlns:a16="http://schemas.microsoft.com/office/drawing/2014/main" id="{E26D2BBD-44C2-42A3-91FE-027709E61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3991" y="922617"/>
            <a:ext cx="3200400" cy="5453149"/>
          </a:xfrm>
          <a:prstGeom prst="rect">
            <a:avLst/>
          </a:prstGeom>
        </p:spPr>
      </p:pic>
    </p:spTree>
    <p:extLst>
      <p:ext uri="{BB962C8B-B14F-4D97-AF65-F5344CB8AC3E}">
        <p14:creationId xmlns:p14="http://schemas.microsoft.com/office/powerpoint/2010/main" val="919002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2FA7C0F-BD3B-43FC-9A54-D0587123166E}"/>
              </a:ext>
            </a:extLst>
          </p:cNvPr>
          <p:cNvGraphicFramePr>
            <a:graphicFrameLocks noChangeAspect="1"/>
          </p:cNvGraphicFramePr>
          <p:nvPr>
            <p:custDataLst>
              <p:tags r:id="rId2"/>
            </p:custDataLst>
            <p:extLst>
              <p:ext uri="{D42A27DB-BD31-4B8C-83A1-F6EECF244321}">
                <p14:modId xmlns:p14="http://schemas.microsoft.com/office/powerpoint/2010/main" val="28697149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04" name="think-cell Slide" r:id="rId4" imgW="306" imgH="306" progId="TCLayout.ActiveDocument.1">
                  <p:embed/>
                </p:oleObj>
              </mc:Choice>
              <mc:Fallback>
                <p:oleObj name="think-cell Slid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71D193A1-AAED-2442-9E0A-9F9EAFD4ED07}"/>
              </a:ext>
            </a:extLst>
          </p:cNvPr>
          <p:cNvSpPr>
            <a:spLocks noGrp="1"/>
          </p:cNvSpPr>
          <p:nvPr>
            <p:ph type="ctrTitle"/>
          </p:nvPr>
        </p:nvSpPr>
        <p:spPr>
          <a:xfrm>
            <a:off x="458725" y="1668914"/>
            <a:ext cx="7072233" cy="1253627"/>
          </a:xfrm>
        </p:spPr>
        <p:txBody>
          <a:bodyPr/>
          <a:lstStyle/>
          <a:p>
            <a:r>
              <a:rPr lang="en-US" dirty="0"/>
              <a:t>US Healthcare from a Global Perspective</a:t>
            </a:r>
          </a:p>
        </p:txBody>
      </p:sp>
      <p:sp>
        <p:nvSpPr>
          <p:cNvPr id="7" name="Subtitle 6">
            <a:extLst>
              <a:ext uri="{FF2B5EF4-FFF2-40B4-BE49-F238E27FC236}">
                <a16:creationId xmlns:a16="http://schemas.microsoft.com/office/drawing/2014/main" id="{E4DE64CA-492C-E047-B5D7-0E54F3843616}"/>
              </a:ext>
            </a:extLst>
          </p:cNvPr>
          <p:cNvSpPr>
            <a:spLocks noGrp="1"/>
          </p:cNvSpPr>
          <p:nvPr>
            <p:ph type="subTitle" idx="1"/>
          </p:nvPr>
        </p:nvSpPr>
        <p:spPr>
          <a:xfrm>
            <a:off x="601600" y="5207879"/>
            <a:ext cx="3532249" cy="945272"/>
          </a:xfrm>
        </p:spPr>
        <p:txBody>
          <a:bodyPr/>
          <a:lstStyle/>
          <a:p>
            <a:r>
              <a:rPr lang="en-US" sz="1800" dirty="0"/>
              <a:t>Reference: </a:t>
            </a:r>
            <a:r>
              <a:rPr lang="en-US" sz="1200" b="1" i="1" dirty="0"/>
              <a:t>https://www.commonwealthfund.org/publications/issue-briefs/2020/jan/us-health-care-global-perspective-2019</a:t>
            </a:r>
          </a:p>
        </p:txBody>
      </p:sp>
      <p:sp>
        <p:nvSpPr>
          <p:cNvPr id="3" name="Rectangle 2">
            <a:extLst>
              <a:ext uri="{FF2B5EF4-FFF2-40B4-BE49-F238E27FC236}">
                <a16:creationId xmlns:a16="http://schemas.microsoft.com/office/drawing/2014/main" id="{9BDBFD8E-645E-454E-80B1-FB15086C98CA}"/>
              </a:ext>
            </a:extLst>
          </p:cNvPr>
          <p:cNvSpPr/>
          <p:nvPr/>
        </p:nvSpPr>
        <p:spPr>
          <a:xfrm>
            <a:off x="2695074" y="3196796"/>
            <a:ext cx="7072232" cy="1200329"/>
          </a:xfrm>
          <a:prstGeom prst="rect">
            <a:avLst/>
          </a:prstGeom>
        </p:spPr>
        <p:txBody>
          <a:bodyPr wrap="square">
            <a:spAutoFit/>
          </a:bodyPr>
          <a:lstStyle/>
          <a:p>
            <a:r>
              <a:rPr lang="en-US" dirty="0">
                <a:solidFill>
                  <a:schemeClr val="accent1"/>
                </a:solidFill>
                <a:latin typeface="+mj-lt"/>
              </a:rPr>
              <a:t>Analysis highlights in a series of </a:t>
            </a:r>
            <a:r>
              <a:rPr lang="en-US" dirty="0" err="1">
                <a:solidFill>
                  <a:schemeClr val="accent1"/>
                </a:solidFill>
                <a:latin typeface="+mj-lt"/>
              </a:rPr>
              <a:t>Commonweath</a:t>
            </a:r>
            <a:r>
              <a:rPr lang="en-US" dirty="0">
                <a:solidFill>
                  <a:schemeClr val="accent1"/>
                </a:solidFill>
                <a:latin typeface="+mj-lt"/>
              </a:rPr>
              <a:t> Fund cross-national comparisons that uses health data from the Organization for Economic Co-operation and Development (OECD) to access US Healthcare System</a:t>
            </a:r>
          </a:p>
        </p:txBody>
      </p:sp>
    </p:spTree>
    <p:extLst>
      <p:ext uri="{BB962C8B-B14F-4D97-AF65-F5344CB8AC3E}">
        <p14:creationId xmlns:p14="http://schemas.microsoft.com/office/powerpoint/2010/main" val="2720740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20</a:t>
            </a:fld>
            <a:endParaRPr lang="en-US"/>
          </a:p>
        </p:txBody>
      </p:sp>
      <p:sp>
        <p:nvSpPr>
          <p:cNvPr id="3" name="Text Placeholder 2">
            <a:extLst>
              <a:ext uri="{FF2B5EF4-FFF2-40B4-BE49-F238E27FC236}">
                <a16:creationId xmlns:a16="http://schemas.microsoft.com/office/drawing/2014/main" id="{C6BDBB35-0513-4402-AB2F-8CFF238E7571}"/>
              </a:ext>
            </a:extLst>
          </p:cNvPr>
          <p:cNvSpPr>
            <a:spLocks noGrp="1"/>
          </p:cNvSpPr>
          <p:nvPr>
            <p:ph type="body" sz="quarter" idx="13"/>
          </p:nvPr>
        </p:nvSpPr>
        <p:spPr>
          <a:xfrm>
            <a:off x="457200" y="1396473"/>
            <a:ext cx="11277600" cy="4933887"/>
          </a:xfrm>
        </p:spPr>
        <p:txBody>
          <a:bodyPr/>
          <a:lstStyle/>
          <a:p>
            <a:pPr marL="342900" indent="-342900">
              <a:buAutoNum type="arabicPeriod"/>
            </a:pPr>
            <a:r>
              <a:rPr lang="en-US" dirty="0"/>
              <a:t>Out of Pocket Payment: </a:t>
            </a:r>
            <a:r>
              <a:rPr lang="en-US" b="1" dirty="0"/>
              <a:t>Payment is directly made from Patient to Provider.</a:t>
            </a:r>
            <a:br>
              <a:rPr lang="en-US" b="1" dirty="0"/>
            </a:br>
            <a:br>
              <a:rPr lang="en-US" b="1" dirty="0"/>
            </a:br>
            <a:br>
              <a:rPr lang="en-US" b="1" dirty="0"/>
            </a:br>
            <a:br>
              <a:rPr lang="en-US" b="1" dirty="0"/>
            </a:br>
            <a:endParaRPr lang="en-US" b="1" dirty="0"/>
          </a:p>
          <a:p>
            <a:pPr marL="342900" indent="-342900">
              <a:buFont typeface="Arial"/>
              <a:buAutoNum type="arabicPeriod"/>
            </a:pPr>
            <a:r>
              <a:rPr lang="en-US" dirty="0"/>
              <a:t>Individual Private Insurance(Private Non Group): </a:t>
            </a:r>
            <a:r>
              <a:rPr lang="en-US" b="1" dirty="0"/>
              <a:t>A third party, the insurance plan (Health Plan) is added, dividing payment into a financing component and a reimbursement component.</a:t>
            </a:r>
            <a:br>
              <a:rPr lang="en-US" b="1" dirty="0"/>
            </a:br>
            <a:br>
              <a:rPr lang="en-US" b="1" dirty="0"/>
            </a:br>
            <a:br>
              <a:rPr lang="en-US" b="1" dirty="0"/>
            </a:br>
            <a:endParaRPr lang="en-US" b="1" dirty="0"/>
          </a:p>
          <a:p>
            <a:pPr marL="342900" indent="-342900">
              <a:buFont typeface="Arial"/>
              <a:buAutoNum type="arabicPeriod"/>
            </a:pPr>
            <a:r>
              <a:rPr lang="en-US" dirty="0" err="1"/>
              <a:t>EmployerBased</a:t>
            </a:r>
            <a:r>
              <a:rPr lang="en-US" dirty="0"/>
              <a:t> Private Insurance (Group Insurance): </a:t>
            </a:r>
            <a:r>
              <a:rPr lang="en-US" b="1" dirty="0"/>
              <a:t>Employers pay some or all of health insurance premiums to the health plan on behalf of the employee.</a:t>
            </a:r>
            <a:endParaRPr lang="en-US" dirty="0"/>
          </a:p>
          <a:p>
            <a:pPr marL="342900" indent="-342900">
              <a:buAutoNum type="arabicPeriod"/>
            </a:pPr>
            <a:endParaRPr lang="en-US" dirty="0"/>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Ways of Paying for Healthcare in the US</a:t>
            </a:r>
          </a:p>
        </p:txBody>
      </p:sp>
      <p:pic>
        <p:nvPicPr>
          <p:cNvPr id="5" name="Picture 2">
            <a:extLst>
              <a:ext uri="{FF2B5EF4-FFF2-40B4-BE49-F238E27FC236}">
                <a16:creationId xmlns:a16="http://schemas.microsoft.com/office/drawing/2014/main" id="{D236305F-6BDD-49E1-B1D7-9C4BE04DD6AB}"/>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l="57661" t="29338" r="19337" b="57283"/>
          <a:stretch>
            <a:fillRect/>
          </a:stretch>
        </p:blipFill>
        <p:spPr bwMode="auto">
          <a:xfrm>
            <a:off x="2273802" y="1829206"/>
            <a:ext cx="4288923" cy="996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a:extLst>
              <a:ext uri="{FF2B5EF4-FFF2-40B4-BE49-F238E27FC236}">
                <a16:creationId xmlns:a16="http://schemas.microsoft.com/office/drawing/2014/main" id="{FD9A0481-7D7F-4ECC-98F2-63A54D6D38C3}"/>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l="56169" t="35400" r="20338" b="51219"/>
          <a:stretch>
            <a:fillRect/>
          </a:stretch>
        </p:blipFill>
        <p:spPr bwMode="auto">
          <a:xfrm>
            <a:off x="2330952" y="3534010"/>
            <a:ext cx="4384173" cy="99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A3BB67C1-9727-4906-86B8-95D630185B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56667" t="32887" r="20354" b="53624"/>
          <a:stretch>
            <a:fillRect/>
          </a:stretch>
        </p:blipFill>
        <p:spPr bwMode="auto">
          <a:xfrm>
            <a:off x="2355850" y="5279626"/>
            <a:ext cx="4483100" cy="105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4849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21</a:t>
            </a:fld>
            <a:endParaRPr lang="en-US"/>
          </a:p>
        </p:txBody>
      </p:sp>
      <p:sp>
        <p:nvSpPr>
          <p:cNvPr id="3" name="Text Placeholder 2">
            <a:extLst>
              <a:ext uri="{FF2B5EF4-FFF2-40B4-BE49-F238E27FC236}">
                <a16:creationId xmlns:a16="http://schemas.microsoft.com/office/drawing/2014/main" id="{C6BDBB35-0513-4402-AB2F-8CFF238E7571}"/>
              </a:ext>
            </a:extLst>
          </p:cNvPr>
          <p:cNvSpPr>
            <a:spLocks noGrp="1"/>
          </p:cNvSpPr>
          <p:nvPr>
            <p:ph type="body" sz="quarter" idx="13"/>
          </p:nvPr>
        </p:nvSpPr>
        <p:spPr/>
        <p:txBody>
          <a:bodyPr/>
          <a:lstStyle/>
          <a:p>
            <a:endParaRPr lang="en-US" b="1" dirty="0"/>
          </a:p>
          <a:p>
            <a:pPr marL="342900" indent="-342900">
              <a:buFont typeface="+mj-lt"/>
              <a:buAutoNum type="arabicPeriod" startAt="4"/>
            </a:pPr>
            <a:r>
              <a:rPr lang="en-US" dirty="0"/>
              <a:t>Government Insurance: </a:t>
            </a:r>
            <a:r>
              <a:rPr lang="en-US" b="1" dirty="0"/>
              <a:t>Government plans are funded by tax dollars and only certain individuals are allowed to receive benefits. Medicare and Medicaid are two types of government plans.</a:t>
            </a:r>
            <a:endParaRPr lang="en-US" dirty="0"/>
          </a:p>
          <a:p>
            <a:pPr marL="342900" indent="-342900">
              <a:buAutoNum type="arabicPeriod" startAt="4"/>
            </a:pPr>
            <a:endParaRPr lang="en-US" dirty="0"/>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Ways of Paying for Healthcare in the US</a:t>
            </a:r>
          </a:p>
        </p:txBody>
      </p:sp>
      <p:pic>
        <p:nvPicPr>
          <p:cNvPr id="8" name="Picture 3">
            <a:extLst>
              <a:ext uri="{FF2B5EF4-FFF2-40B4-BE49-F238E27FC236}">
                <a16:creationId xmlns:a16="http://schemas.microsoft.com/office/drawing/2014/main" id="{E537632A-A6F4-46A3-8F9A-F559B5562B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5891" t="16966" r="21008" b="35298"/>
          <a:stretch>
            <a:fillRect/>
          </a:stretch>
        </p:blipFill>
        <p:spPr bwMode="auto">
          <a:xfrm>
            <a:off x="3619500" y="2317751"/>
            <a:ext cx="4848225" cy="400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8956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017C0E-CCE1-49D1-A430-2EB0BB1E16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89"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CE017C0E-CCE1-49D1-A430-2EB0BB1E16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BA46BF2-3EE4-B044-A05B-BCFB62E13F36}"/>
              </a:ext>
            </a:extLst>
          </p:cNvPr>
          <p:cNvSpPr>
            <a:spLocks noGrp="1"/>
          </p:cNvSpPr>
          <p:nvPr>
            <p:ph type="title"/>
          </p:nvPr>
        </p:nvSpPr>
        <p:spPr/>
        <p:txBody>
          <a:bodyPr/>
          <a:lstStyle/>
          <a:p>
            <a:r>
              <a:rPr lang="en-US" dirty="0"/>
              <a:t>Private Health Insurance</a:t>
            </a:r>
          </a:p>
        </p:txBody>
      </p:sp>
      <p:sp>
        <p:nvSpPr>
          <p:cNvPr id="2" name="Slide Number Placeholder 1">
            <a:extLst>
              <a:ext uri="{FF2B5EF4-FFF2-40B4-BE49-F238E27FC236}">
                <a16:creationId xmlns:a16="http://schemas.microsoft.com/office/drawing/2014/main" id="{60221DD9-78DF-8F4A-BF84-129420FFBC40}"/>
              </a:ext>
            </a:extLst>
          </p:cNvPr>
          <p:cNvSpPr>
            <a:spLocks noGrp="1"/>
          </p:cNvSpPr>
          <p:nvPr>
            <p:ph type="sldNum" sz="quarter" idx="12"/>
          </p:nvPr>
        </p:nvSpPr>
        <p:spPr/>
        <p:txBody>
          <a:bodyPr/>
          <a:lstStyle/>
          <a:p>
            <a:fld id="{8BC64C03-9EC0-4B7E-8FE4-24DBF62E63E5}" type="slidenum">
              <a:rPr lang="en-US" smtClean="0"/>
              <a:t>22</a:t>
            </a:fld>
            <a:endParaRPr lang="en-US" dirty="0"/>
          </a:p>
        </p:txBody>
      </p:sp>
      <p:sp>
        <p:nvSpPr>
          <p:cNvPr id="6" name="Text Placeholder 5">
            <a:extLst>
              <a:ext uri="{FF2B5EF4-FFF2-40B4-BE49-F238E27FC236}">
                <a16:creationId xmlns:a16="http://schemas.microsoft.com/office/drawing/2014/main" id="{990BC02A-DA66-1F4F-8970-EACDC4B7F4EC}"/>
              </a:ext>
            </a:extLst>
          </p:cNvPr>
          <p:cNvSpPr>
            <a:spLocks noGrp="1"/>
          </p:cNvSpPr>
          <p:nvPr>
            <p:ph type="body" sz="quarter" idx="13"/>
          </p:nvPr>
        </p:nvSpPr>
        <p:spPr>
          <a:ln>
            <a:solidFill>
              <a:schemeClr val="tx1"/>
            </a:solidFill>
          </a:ln>
        </p:spPr>
        <p:txBody>
          <a:bodyPr/>
          <a:lstStyle/>
          <a:p>
            <a:pPr marL="285750" indent="-285750">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Group (Employer) Health Insurance</a:t>
            </a:r>
          </a:p>
          <a:p>
            <a:r>
              <a:rPr lang="en-US" altLang="en-US" b="1"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Employers often pay for a part of their employee’s insurance</a:t>
            </a:r>
          </a:p>
          <a:p>
            <a:pPr marL="519113" lvl="1" indent="-285750"/>
            <a:r>
              <a:rPr lang="en-US" b="1" dirty="0"/>
              <a:t>Fully Insured</a:t>
            </a:r>
          </a:p>
          <a:p>
            <a:pPr marL="519113" lvl="1" indent="-285750"/>
            <a:r>
              <a:rPr lang="en-US" b="1" dirty="0"/>
              <a:t>Self Insured</a:t>
            </a:r>
          </a:p>
        </p:txBody>
      </p:sp>
      <p:sp>
        <p:nvSpPr>
          <p:cNvPr id="7" name="Text Placeholder 6">
            <a:extLst>
              <a:ext uri="{FF2B5EF4-FFF2-40B4-BE49-F238E27FC236}">
                <a16:creationId xmlns:a16="http://schemas.microsoft.com/office/drawing/2014/main" id="{76A2579F-34B5-F44D-8387-1F6338E7C8C4}"/>
              </a:ext>
            </a:extLst>
          </p:cNvPr>
          <p:cNvSpPr>
            <a:spLocks noGrp="1"/>
          </p:cNvSpPr>
          <p:nvPr>
            <p:ph type="body" sz="quarter" idx="4294967295"/>
          </p:nvPr>
        </p:nvSpPr>
        <p:spPr>
          <a:xfrm>
            <a:off x="6193973" y="1396473"/>
            <a:ext cx="5540828" cy="4780491"/>
          </a:xfrm>
          <a:ln>
            <a:solidFill>
              <a:schemeClr val="tx1"/>
            </a:solidFill>
          </a:ln>
        </p:spPr>
        <p:txBody>
          <a:bodyPr/>
          <a:lstStyle/>
          <a:p>
            <a:pPr marL="285750" indent="-285750">
              <a:buFont typeface="Arial" panose="020B0604020202020204" pitchFamily="34" charset="0"/>
              <a:buChar char="•"/>
            </a:pPr>
            <a:r>
              <a:rPr lang="en-US" dirty="0"/>
              <a:t>Individuals</a:t>
            </a:r>
          </a:p>
          <a:p>
            <a:r>
              <a:rPr lang="en-US" dirty="0"/>
              <a:t>	</a:t>
            </a:r>
            <a:r>
              <a:rPr lang="en-US" dirty="0">
                <a:latin typeface="Times New Roman" panose="02020603050405020304" pitchFamily="18" charset="0"/>
                <a:cs typeface="Times New Roman" panose="02020603050405020304" pitchFamily="18" charset="0"/>
              </a:rPr>
              <a:t>Individuals can buy health insurance directly from health insurance plan</a:t>
            </a:r>
          </a:p>
        </p:txBody>
      </p:sp>
      <p:pic>
        <p:nvPicPr>
          <p:cNvPr id="8" name="Picture 9" descr="j0202496">
            <a:extLst>
              <a:ext uri="{FF2B5EF4-FFF2-40B4-BE49-F238E27FC236}">
                <a16:creationId xmlns:a16="http://schemas.microsoft.com/office/drawing/2014/main" id="{4AE6EC86-4E55-40D0-BCEB-AB66828F562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70390" y="2543175"/>
            <a:ext cx="2873574"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
            <a:extLst>
              <a:ext uri="{FF2B5EF4-FFF2-40B4-BE49-F238E27FC236}">
                <a16:creationId xmlns:a16="http://schemas.microsoft.com/office/drawing/2014/main" id="{6EF3B756-16B9-4391-81E0-18B8E6DB52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4387" y="2643187"/>
            <a:ext cx="2132238" cy="2335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2439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84CE75-6B5D-4EC8-8A55-29C028720E37}"/>
              </a:ext>
            </a:extLst>
          </p:cNvPr>
          <p:cNvSpPr>
            <a:spLocks noGrp="1"/>
          </p:cNvSpPr>
          <p:nvPr>
            <p:ph type="sldNum" sz="quarter" idx="12"/>
          </p:nvPr>
        </p:nvSpPr>
        <p:spPr/>
        <p:txBody>
          <a:bodyPr/>
          <a:lstStyle/>
          <a:p>
            <a:fld id="{8BC64C03-9EC0-4B7E-8FE4-24DBF62E63E5}" type="slidenum">
              <a:rPr lang="en-US" smtClean="0"/>
              <a:t>23</a:t>
            </a:fld>
            <a:endParaRPr lang="en-US"/>
          </a:p>
        </p:txBody>
      </p:sp>
      <p:sp>
        <p:nvSpPr>
          <p:cNvPr id="4" name="Title 3">
            <a:extLst>
              <a:ext uri="{FF2B5EF4-FFF2-40B4-BE49-F238E27FC236}">
                <a16:creationId xmlns:a16="http://schemas.microsoft.com/office/drawing/2014/main" id="{0BB8F066-F1A8-4D1D-981F-493700E5FD04}"/>
              </a:ext>
            </a:extLst>
          </p:cNvPr>
          <p:cNvSpPr>
            <a:spLocks noGrp="1"/>
          </p:cNvSpPr>
          <p:nvPr>
            <p:ph type="title"/>
          </p:nvPr>
        </p:nvSpPr>
        <p:spPr/>
        <p:txBody>
          <a:bodyPr/>
          <a:lstStyle/>
          <a:p>
            <a:r>
              <a:rPr lang="en-US" dirty="0"/>
              <a:t>Private Health Insurance</a:t>
            </a:r>
          </a:p>
        </p:txBody>
      </p:sp>
      <p:pic>
        <p:nvPicPr>
          <p:cNvPr id="3" name="Picture 2">
            <a:hlinkClick r:id="rId2"/>
            <a:extLst>
              <a:ext uri="{FF2B5EF4-FFF2-40B4-BE49-F238E27FC236}">
                <a16:creationId xmlns:a16="http://schemas.microsoft.com/office/drawing/2014/main" id="{466D4ADF-FC64-4C5A-9B74-CE10DBFBB91A}"/>
              </a:ext>
            </a:extLst>
          </p:cNvPr>
          <p:cNvPicPr>
            <a:picLocks noChangeAspect="1"/>
          </p:cNvPicPr>
          <p:nvPr/>
        </p:nvPicPr>
        <p:blipFill>
          <a:blip r:embed="rId3"/>
          <a:stretch>
            <a:fillRect/>
          </a:stretch>
        </p:blipFill>
        <p:spPr>
          <a:xfrm>
            <a:off x="1488014" y="1209071"/>
            <a:ext cx="9215971" cy="4905979"/>
          </a:xfrm>
          <a:prstGeom prst="rect">
            <a:avLst/>
          </a:prstGeom>
        </p:spPr>
      </p:pic>
    </p:spTree>
    <p:extLst>
      <p:ext uri="{BB962C8B-B14F-4D97-AF65-F5344CB8AC3E}">
        <p14:creationId xmlns:p14="http://schemas.microsoft.com/office/powerpoint/2010/main" val="2119740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017C0E-CCE1-49D1-A430-2EB0BB1E16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903"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CE017C0E-CCE1-49D1-A430-2EB0BB1E16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BA46BF2-3EE4-B044-A05B-BCFB62E13F36}"/>
              </a:ext>
            </a:extLst>
          </p:cNvPr>
          <p:cNvSpPr>
            <a:spLocks noGrp="1"/>
          </p:cNvSpPr>
          <p:nvPr>
            <p:ph type="title"/>
          </p:nvPr>
        </p:nvSpPr>
        <p:spPr/>
        <p:txBody>
          <a:bodyPr/>
          <a:lstStyle/>
          <a:p>
            <a:r>
              <a:rPr lang="en-US" dirty="0"/>
              <a:t>Public Health Insurance</a:t>
            </a:r>
          </a:p>
        </p:txBody>
      </p:sp>
      <p:sp>
        <p:nvSpPr>
          <p:cNvPr id="2" name="Slide Number Placeholder 1">
            <a:extLst>
              <a:ext uri="{FF2B5EF4-FFF2-40B4-BE49-F238E27FC236}">
                <a16:creationId xmlns:a16="http://schemas.microsoft.com/office/drawing/2014/main" id="{60221DD9-78DF-8F4A-BF84-129420FFBC40}"/>
              </a:ext>
            </a:extLst>
          </p:cNvPr>
          <p:cNvSpPr>
            <a:spLocks noGrp="1"/>
          </p:cNvSpPr>
          <p:nvPr>
            <p:ph type="sldNum" sz="quarter" idx="12"/>
          </p:nvPr>
        </p:nvSpPr>
        <p:spPr/>
        <p:txBody>
          <a:bodyPr/>
          <a:lstStyle/>
          <a:p>
            <a:fld id="{8BC64C03-9EC0-4B7E-8FE4-24DBF62E63E5}" type="slidenum">
              <a:rPr lang="en-US" smtClean="0"/>
              <a:t>24</a:t>
            </a:fld>
            <a:endParaRPr lang="en-US" dirty="0"/>
          </a:p>
        </p:txBody>
      </p:sp>
      <p:sp>
        <p:nvSpPr>
          <p:cNvPr id="6" name="Text Placeholder 5">
            <a:extLst>
              <a:ext uri="{FF2B5EF4-FFF2-40B4-BE49-F238E27FC236}">
                <a16:creationId xmlns:a16="http://schemas.microsoft.com/office/drawing/2014/main" id="{990BC02A-DA66-1F4F-8970-EACDC4B7F4EC}"/>
              </a:ext>
            </a:extLst>
          </p:cNvPr>
          <p:cNvSpPr>
            <a:spLocks noGrp="1"/>
          </p:cNvSpPr>
          <p:nvPr>
            <p:ph type="body" sz="quarter" idx="13"/>
          </p:nvPr>
        </p:nvSpPr>
        <p:spPr>
          <a:xfrm>
            <a:off x="457201" y="1396473"/>
            <a:ext cx="11438388" cy="4780491"/>
          </a:xfrm>
          <a:ln>
            <a:solidFill>
              <a:schemeClr val="tx1"/>
            </a:solidFill>
          </a:ln>
        </p:spPr>
        <p:txBody>
          <a:bodyPr/>
          <a:lstStyle/>
          <a:p>
            <a:pPr marL="285750" indent="-285750">
              <a:buFont typeface="Arial" panose="020B0604020202020204" pitchFamily="34" charset="0"/>
              <a:buChar char="•"/>
            </a:pPr>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Federal Government</a:t>
            </a:r>
          </a:p>
          <a:p>
            <a:pPr marL="519113" lvl="1" indent="-285750"/>
            <a:r>
              <a:rPr lang="en-US" b="1" dirty="0"/>
              <a:t>Medicare</a:t>
            </a:r>
          </a:p>
          <a:p>
            <a:pPr lvl="1" indent="0">
              <a:buNone/>
            </a:pPr>
            <a:r>
              <a:rPr lang="en-US" sz="1050" dirty="0"/>
              <a:t>	Medicare is a national health insurance program in the United States, begun in 1966 under </a:t>
            </a:r>
          </a:p>
          <a:p>
            <a:pPr lvl="1" indent="0">
              <a:buNone/>
            </a:pPr>
            <a:r>
              <a:rPr lang="en-US" sz="1050" dirty="0"/>
              <a:t>the Social Security Administration (SSA) and now administered by the Centers for Medicare and Medicaid </a:t>
            </a:r>
          </a:p>
          <a:p>
            <a:pPr lvl="1" indent="0">
              <a:buNone/>
            </a:pPr>
            <a:r>
              <a:rPr lang="en-US" sz="1050" dirty="0"/>
              <a:t>Services (CMS). It primarily provides health insurance for </a:t>
            </a:r>
            <a:r>
              <a:rPr lang="en-US" sz="1050" b="1" dirty="0"/>
              <a:t>Americans aged 65 and older</a:t>
            </a:r>
            <a:r>
              <a:rPr lang="en-US" sz="1050" dirty="0"/>
              <a:t>, but also for </a:t>
            </a:r>
          </a:p>
          <a:p>
            <a:pPr lvl="1" indent="0">
              <a:buNone/>
            </a:pPr>
            <a:r>
              <a:rPr lang="en-US" sz="1050" b="1" dirty="0"/>
              <a:t>some younger people with disability status</a:t>
            </a:r>
            <a:r>
              <a:rPr lang="en-US" sz="1050" dirty="0"/>
              <a:t> as determined by the SSA, </a:t>
            </a:r>
            <a:r>
              <a:rPr lang="en-US" sz="1050" b="1" dirty="0"/>
              <a:t>and people with end stage renal disease </a:t>
            </a:r>
          </a:p>
          <a:p>
            <a:pPr lvl="1" indent="0">
              <a:buNone/>
            </a:pPr>
            <a:r>
              <a:rPr lang="en-US" sz="1050" dirty="0"/>
              <a:t>and </a:t>
            </a:r>
            <a:r>
              <a:rPr lang="en-US" sz="1050" b="1" dirty="0"/>
              <a:t>amyotrophic lateral sclerosis </a:t>
            </a:r>
            <a:r>
              <a:rPr lang="en-US" sz="1050" dirty="0"/>
              <a:t>(ALS or Lou Gehrig's disease).</a:t>
            </a:r>
          </a:p>
          <a:p>
            <a:pPr lvl="1" indent="0">
              <a:buNone/>
            </a:pPr>
            <a:r>
              <a:rPr lang="en-US" sz="1050" dirty="0"/>
              <a:t>	In 2018, according to the 2019 Medicare Trustees Report, Medicare provided health insurance for over 59.9 million individuals—more than 52 million people aged 65 and older and about 8 million younger people.</a:t>
            </a:r>
          </a:p>
          <a:p>
            <a:pPr lvl="1" indent="0">
              <a:buNone/>
            </a:pPr>
            <a:endParaRPr lang="en-US" sz="1050" dirty="0"/>
          </a:p>
          <a:p>
            <a:pPr lvl="1" indent="0">
              <a:buNone/>
            </a:pPr>
            <a:r>
              <a:rPr lang="en-US" sz="1050" dirty="0"/>
              <a:t>Medicare is divided into four Parts: A, B, C and D.</a:t>
            </a:r>
          </a:p>
          <a:p>
            <a:pPr lvl="1" indent="0">
              <a:buNone/>
            </a:pPr>
            <a:endParaRPr lang="en-US" sz="1050" dirty="0"/>
          </a:p>
          <a:p>
            <a:pPr marL="404813" lvl="1" indent="-171450">
              <a:buFont typeface="Wingdings" panose="05000000000000000000" pitchFamily="2" charset="2"/>
              <a:buChar char="Ø"/>
            </a:pPr>
            <a:r>
              <a:rPr lang="en-US" sz="1050" b="1" dirty="0"/>
              <a:t>Part A </a:t>
            </a:r>
            <a:r>
              <a:rPr lang="en-US" sz="1050" dirty="0"/>
              <a:t>covers hospital (inpatient, formally admitted only), skilled nursing (only after being formally admitted to a hospital for three days and not for custodial care), and hospice services.</a:t>
            </a:r>
          </a:p>
          <a:p>
            <a:pPr marL="404813" lvl="1" indent="-171450">
              <a:buFont typeface="Wingdings" panose="05000000000000000000" pitchFamily="2" charset="2"/>
              <a:buChar char="Ø"/>
            </a:pPr>
            <a:r>
              <a:rPr lang="en-US" sz="1050" b="1" dirty="0"/>
              <a:t>Part B </a:t>
            </a:r>
            <a:r>
              <a:rPr lang="en-US" sz="1050" dirty="0"/>
              <a:t>covers outpatient services including some providers' services while inpatient at a hospital, outpatient hospital charges, most provider office visits even if the office is "in a hospital", and most professionally administered prescription drugs.</a:t>
            </a:r>
          </a:p>
          <a:p>
            <a:pPr marL="404813" lvl="1" indent="-171450">
              <a:buFont typeface="Wingdings" panose="05000000000000000000" pitchFamily="2" charset="2"/>
              <a:buChar char="Ø"/>
            </a:pPr>
            <a:r>
              <a:rPr lang="en-US" sz="1050" b="1" dirty="0"/>
              <a:t>Part C </a:t>
            </a:r>
            <a:r>
              <a:rPr lang="en-US" sz="1050" dirty="0"/>
              <a:t>is an alternative called Managed Medicare or Medicare Advantage which allows patients to choose health plans with at least the same service coverage as Parts A and B (and most often more), often the benefits of Part D, and always an annual out-of-pocket spend limit which A and B lack. A beneficiary must enroll in Parts A and B first before signing up for Part C.</a:t>
            </a:r>
          </a:p>
          <a:p>
            <a:pPr marL="404813" lvl="1" indent="-171450">
              <a:buFont typeface="Wingdings" panose="05000000000000000000" pitchFamily="2" charset="2"/>
              <a:buChar char="Ø"/>
            </a:pPr>
            <a:r>
              <a:rPr lang="en-US" sz="1050" b="1" dirty="0"/>
              <a:t>Part D </a:t>
            </a:r>
            <a:r>
              <a:rPr lang="en-US" sz="1050" dirty="0"/>
              <a:t>covers mostly self-administered prescription drugs.</a:t>
            </a:r>
          </a:p>
          <a:p>
            <a:pPr lvl="1" indent="0">
              <a:buNone/>
            </a:pPr>
            <a:endParaRPr lang="en-US" sz="1050" dirty="0"/>
          </a:p>
        </p:txBody>
      </p:sp>
      <p:pic>
        <p:nvPicPr>
          <p:cNvPr id="10" name="Picture 16" descr="bxp48296.jpg">
            <a:extLst>
              <a:ext uri="{FF2B5EF4-FFF2-40B4-BE49-F238E27FC236}">
                <a16:creationId xmlns:a16="http://schemas.microsoft.com/office/drawing/2014/main" id="{9BFB36DD-3140-47C0-9A16-BE6013126D3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345337" y="1468452"/>
            <a:ext cx="2147010" cy="19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0790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017C0E-CCE1-49D1-A430-2EB0BB1E16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811"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CE017C0E-CCE1-49D1-A430-2EB0BB1E16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BA46BF2-3EE4-B044-A05B-BCFB62E13F36}"/>
              </a:ext>
            </a:extLst>
          </p:cNvPr>
          <p:cNvSpPr>
            <a:spLocks noGrp="1"/>
          </p:cNvSpPr>
          <p:nvPr>
            <p:ph type="title"/>
          </p:nvPr>
        </p:nvSpPr>
        <p:spPr/>
        <p:txBody>
          <a:bodyPr/>
          <a:lstStyle/>
          <a:p>
            <a:r>
              <a:rPr lang="en-US" dirty="0"/>
              <a:t>Public Health Insurance</a:t>
            </a:r>
          </a:p>
        </p:txBody>
      </p:sp>
      <p:sp>
        <p:nvSpPr>
          <p:cNvPr id="2" name="Slide Number Placeholder 1">
            <a:extLst>
              <a:ext uri="{FF2B5EF4-FFF2-40B4-BE49-F238E27FC236}">
                <a16:creationId xmlns:a16="http://schemas.microsoft.com/office/drawing/2014/main" id="{60221DD9-78DF-8F4A-BF84-129420FFBC40}"/>
              </a:ext>
            </a:extLst>
          </p:cNvPr>
          <p:cNvSpPr>
            <a:spLocks noGrp="1"/>
          </p:cNvSpPr>
          <p:nvPr>
            <p:ph type="sldNum" sz="quarter" idx="12"/>
          </p:nvPr>
        </p:nvSpPr>
        <p:spPr/>
        <p:txBody>
          <a:bodyPr/>
          <a:lstStyle/>
          <a:p>
            <a:fld id="{8BC64C03-9EC0-4B7E-8FE4-24DBF62E63E5}" type="slidenum">
              <a:rPr lang="en-US" smtClean="0"/>
              <a:t>25</a:t>
            </a:fld>
            <a:endParaRPr lang="en-US" dirty="0"/>
          </a:p>
        </p:txBody>
      </p:sp>
      <p:sp>
        <p:nvSpPr>
          <p:cNvPr id="7" name="Text Placeholder 6">
            <a:extLst>
              <a:ext uri="{FF2B5EF4-FFF2-40B4-BE49-F238E27FC236}">
                <a16:creationId xmlns:a16="http://schemas.microsoft.com/office/drawing/2014/main" id="{76A2579F-34B5-F44D-8387-1F6338E7C8C4}"/>
              </a:ext>
            </a:extLst>
          </p:cNvPr>
          <p:cNvSpPr>
            <a:spLocks noGrp="1"/>
          </p:cNvSpPr>
          <p:nvPr>
            <p:ph type="body" sz="quarter" idx="4294967295"/>
          </p:nvPr>
        </p:nvSpPr>
        <p:spPr>
          <a:xfrm>
            <a:off x="457200" y="1396473"/>
            <a:ext cx="11277601" cy="4780491"/>
          </a:xfrm>
          <a:ln>
            <a:solidFill>
              <a:schemeClr val="tx1"/>
            </a:solidFill>
          </a:ln>
        </p:spPr>
        <p:txBody>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State Government</a:t>
            </a:r>
          </a:p>
          <a:p>
            <a:endParaRPr lang="en-US" dirty="0">
              <a:latin typeface="Times New Roman" panose="02020603050405020304" pitchFamily="18" charset="0"/>
              <a:cs typeface="Times New Roman" panose="02020603050405020304" pitchFamily="18" charset="0"/>
            </a:endParaRPr>
          </a:p>
          <a:p>
            <a:pPr marL="519113" lvl="1" indent="-285750"/>
            <a:r>
              <a:rPr lang="en-US" b="1" dirty="0"/>
              <a:t>Medicaid (Uninsured)</a:t>
            </a:r>
          </a:p>
          <a:p>
            <a:pPr lvl="1" indent="0">
              <a:buNone/>
            </a:pPr>
            <a:r>
              <a:rPr lang="en-US" sz="1050" dirty="0"/>
              <a:t>	Medicaid in the United States is a federal and state program that helps with medical costs for some</a:t>
            </a:r>
          </a:p>
          <a:p>
            <a:pPr lvl="1" indent="0">
              <a:buNone/>
            </a:pPr>
            <a:r>
              <a:rPr lang="en-US" sz="1050" dirty="0"/>
              <a:t> people with limited income and resources. Medicaid also offers benefits not normally covered by Medicare, </a:t>
            </a:r>
          </a:p>
          <a:p>
            <a:pPr lvl="1" indent="0">
              <a:buNone/>
            </a:pPr>
            <a:r>
              <a:rPr lang="en-US" sz="1050" dirty="0"/>
              <a:t>including nursing home care and personal care services. The Health Insurance Association of America </a:t>
            </a:r>
          </a:p>
          <a:p>
            <a:pPr lvl="1" indent="0">
              <a:buNone/>
            </a:pPr>
            <a:r>
              <a:rPr lang="en-US" sz="1050" dirty="0"/>
              <a:t>describes Medicaid as "a government insurance program for persons of all ages whose income and resources </a:t>
            </a:r>
          </a:p>
          <a:p>
            <a:pPr lvl="1" indent="0">
              <a:buNone/>
            </a:pPr>
            <a:r>
              <a:rPr lang="en-US" sz="1050" dirty="0"/>
              <a:t>are insufficient to pay for health care.“</a:t>
            </a:r>
          </a:p>
          <a:p>
            <a:pPr lvl="1" indent="0">
              <a:buNone/>
            </a:pPr>
            <a:r>
              <a:rPr lang="en-US" sz="1050" dirty="0"/>
              <a:t>	</a:t>
            </a:r>
          </a:p>
          <a:p>
            <a:pPr lvl="1" indent="0">
              <a:buNone/>
            </a:pPr>
            <a:r>
              <a:rPr lang="en-US" sz="1050" dirty="0"/>
              <a:t>	As of 2017, the total annual cost of Medicaid was just over $600 billion, of which the federal government </a:t>
            </a:r>
          </a:p>
          <a:p>
            <a:pPr lvl="1" indent="0">
              <a:buNone/>
            </a:pPr>
            <a:r>
              <a:rPr lang="en-US" sz="1050" dirty="0"/>
              <a:t>contributed $375 billion and states an additional $230 billion.[6] States are not required to participate in the program, although </a:t>
            </a:r>
          </a:p>
          <a:p>
            <a:pPr lvl="1" indent="0">
              <a:buNone/>
            </a:pPr>
            <a:r>
              <a:rPr lang="en-US" sz="1050" dirty="0"/>
              <a:t>all have since 1982. In general, Medicaid recipients must be U.S. citizens or qualified non-citizens, and may include low-income adults, </a:t>
            </a:r>
          </a:p>
          <a:p>
            <a:pPr lvl="1" indent="0">
              <a:buNone/>
            </a:pPr>
            <a:r>
              <a:rPr lang="en-US" sz="1050" dirty="0"/>
              <a:t>their children, and people with certain disabilities.</a:t>
            </a:r>
          </a:p>
        </p:txBody>
      </p:sp>
      <p:pic>
        <p:nvPicPr>
          <p:cNvPr id="11" name="Picture 17" descr="bxp48329.jpg">
            <a:extLst>
              <a:ext uri="{FF2B5EF4-FFF2-40B4-BE49-F238E27FC236}">
                <a16:creationId xmlns:a16="http://schemas.microsoft.com/office/drawing/2014/main" id="{33771316-1E8F-4E03-8F3D-F747A908405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67831" y="1434898"/>
            <a:ext cx="2729316" cy="221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3743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84CE75-6B5D-4EC8-8A55-29C028720E37}"/>
              </a:ext>
            </a:extLst>
          </p:cNvPr>
          <p:cNvSpPr>
            <a:spLocks noGrp="1"/>
          </p:cNvSpPr>
          <p:nvPr>
            <p:ph type="sldNum" sz="quarter" idx="12"/>
          </p:nvPr>
        </p:nvSpPr>
        <p:spPr/>
        <p:txBody>
          <a:bodyPr/>
          <a:lstStyle/>
          <a:p>
            <a:fld id="{8BC64C03-9EC0-4B7E-8FE4-24DBF62E63E5}" type="slidenum">
              <a:rPr lang="en-US" smtClean="0"/>
              <a:t>26</a:t>
            </a:fld>
            <a:endParaRPr lang="en-US"/>
          </a:p>
        </p:txBody>
      </p:sp>
      <p:sp>
        <p:nvSpPr>
          <p:cNvPr id="4" name="Title 3">
            <a:extLst>
              <a:ext uri="{FF2B5EF4-FFF2-40B4-BE49-F238E27FC236}">
                <a16:creationId xmlns:a16="http://schemas.microsoft.com/office/drawing/2014/main" id="{0BB8F066-F1A8-4D1D-981F-493700E5FD04}"/>
              </a:ext>
            </a:extLst>
          </p:cNvPr>
          <p:cNvSpPr>
            <a:spLocks noGrp="1"/>
          </p:cNvSpPr>
          <p:nvPr>
            <p:ph type="title"/>
          </p:nvPr>
        </p:nvSpPr>
        <p:spPr/>
        <p:txBody>
          <a:bodyPr/>
          <a:lstStyle/>
          <a:p>
            <a:r>
              <a:rPr lang="en-US" dirty="0"/>
              <a:t>Medicare Program</a:t>
            </a:r>
          </a:p>
        </p:txBody>
      </p:sp>
      <p:pic>
        <p:nvPicPr>
          <p:cNvPr id="6" name="Picture 5">
            <a:hlinkClick r:id="rId2"/>
            <a:extLst>
              <a:ext uri="{FF2B5EF4-FFF2-40B4-BE49-F238E27FC236}">
                <a16:creationId xmlns:a16="http://schemas.microsoft.com/office/drawing/2014/main" id="{CB417E88-B028-451F-8F25-8B06BE089088}"/>
              </a:ext>
            </a:extLst>
          </p:cNvPr>
          <p:cNvPicPr>
            <a:picLocks noChangeAspect="1"/>
          </p:cNvPicPr>
          <p:nvPr/>
        </p:nvPicPr>
        <p:blipFill>
          <a:blip r:embed="rId3"/>
          <a:stretch>
            <a:fillRect/>
          </a:stretch>
        </p:blipFill>
        <p:spPr>
          <a:xfrm>
            <a:off x="1366536" y="1205213"/>
            <a:ext cx="9458928" cy="5006761"/>
          </a:xfrm>
          <a:prstGeom prst="rect">
            <a:avLst/>
          </a:prstGeom>
        </p:spPr>
      </p:pic>
    </p:spTree>
    <p:extLst>
      <p:ext uri="{BB962C8B-B14F-4D97-AF65-F5344CB8AC3E}">
        <p14:creationId xmlns:p14="http://schemas.microsoft.com/office/powerpoint/2010/main" val="1550320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84CE75-6B5D-4EC8-8A55-29C028720E37}"/>
              </a:ext>
            </a:extLst>
          </p:cNvPr>
          <p:cNvSpPr>
            <a:spLocks noGrp="1"/>
          </p:cNvSpPr>
          <p:nvPr>
            <p:ph type="sldNum" sz="quarter" idx="12"/>
          </p:nvPr>
        </p:nvSpPr>
        <p:spPr/>
        <p:txBody>
          <a:bodyPr/>
          <a:lstStyle/>
          <a:p>
            <a:fld id="{8BC64C03-9EC0-4B7E-8FE4-24DBF62E63E5}" type="slidenum">
              <a:rPr lang="en-US" smtClean="0"/>
              <a:t>27</a:t>
            </a:fld>
            <a:endParaRPr lang="en-US"/>
          </a:p>
        </p:txBody>
      </p:sp>
      <p:sp>
        <p:nvSpPr>
          <p:cNvPr id="4" name="Title 3">
            <a:extLst>
              <a:ext uri="{FF2B5EF4-FFF2-40B4-BE49-F238E27FC236}">
                <a16:creationId xmlns:a16="http://schemas.microsoft.com/office/drawing/2014/main" id="{0BB8F066-F1A8-4D1D-981F-493700E5FD04}"/>
              </a:ext>
            </a:extLst>
          </p:cNvPr>
          <p:cNvSpPr>
            <a:spLocks noGrp="1"/>
          </p:cNvSpPr>
          <p:nvPr>
            <p:ph type="title"/>
          </p:nvPr>
        </p:nvSpPr>
        <p:spPr/>
        <p:txBody>
          <a:bodyPr/>
          <a:lstStyle/>
          <a:p>
            <a:r>
              <a:rPr lang="en-US" dirty="0"/>
              <a:t>Medicaid Program</a:t>
            </a:r>
          </a:p>
        </p:txBody>
      </p:sp>
      <p:pic>
        <p:nvPicPr>
          <p:cNvPr id="3" name="Picture 2">
            <a:extLst>
              <a:ext uri="{FF2B5EF4-FFF2-40B4-BE49-F238E27FC236}">
                <a16:creationId xmlns:a16="http://schemas.microsoft.com/office/drawing/2014/main" id="{79372C35-2B99-4C1F-8C05-5843FBB64F0C}"/>
              </a:ext>
            </a:extLst>
          </p:cNvPr>
          <p:cNvPicPr>
            <a:picLocks noChangeAspect="1"/>
          </p:cNvPicPr>
          <p:nvPr/>
        </p:nvPicPr>
        <p:blipFill>
          <a:blip r:embed="rId2"/>
          <a:stretch>
            <a:fillRect/>
          </a:stretch>
        </p:blipFill>
        <p:spPr>
          <a:xfrm>
            <a:off x="1527368" y="1172899"/>
            <a:ext cx="9137264" cy="4837375"/>
          </a:xfrm>
          <a:prstGeom prst="rect">
            <a:avLst/>
          </a:prstGeom>
        </p:spPr>
      </p:pic>
    </p:spTree>
    <p:extLst>
      <p:ext uri="{BB962C8B-B14F-4D97-AF65-F5344CB8AC3E}">
        <p14:creationId xmlns:p14="http://schemas.microsoft.com/office/powerpoint/2010/main" val="1486250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28</a:t>
            </a:fld>
            <a:endParaRPr lang="en-US"/>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Health Insurance Coverage in the US in 2017</a:t>
            </a:r>
          </a:p>
        </p:txBody>
      </p:sp>
      <p:pic>
        <p:nvPicPr>
          <p:cNvPr id="33794" name="Picture 2">
            <a:extLst>
              <a:ext uri="{FF2B5EF4-FFF2-40B4-BE49-F238E27FC236}">
                <a16:creationId xmlns:a16="http://schemas.microsoft.com/office/drawing/2014/main" id="{612ADF84-DE39-4395-8445-7DE6C39EB0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324" y="1152524"/>
            <a:ext cx="7877175" cy="5269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784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017C0E-CCE1-49D1-A430-2EB0BB1E16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923"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CE017C0E-CCE1-49D1-A430-2EB0BB1E16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BA46BF2-3EE4-B044-A05B-BCFB62E13F36}"/>
              </a:ext>
            </a:extLst>
          </p:cNvPr>
          <p:cNvSpPr>
            <a:spLocks noGrp="1"/>
          </p:cNvSpPr>
          <p:nvPr>
            <p:ph type="title"/>
          </p:nvPr>
        </p:nvSpPr>
        <p:spPr/>
        <p:txBody>
          <a:bodyPr/>
          <a:lstStyle/>
          <a:p>
            <a:r>
              <a:rPr lang="en-US" dirty="0"/>
              <a:t>Players in the market</a:t>
            </a:r>
          </a:p>
        </p:txBody>
      </p:sp>
      <p:sp>
        <p:nvSpPr>
          <p:cNvPr id="2" name="Slide Number Placeholder 1">
            <a:extLst>
              <a:ext uri="{FF2B5EF4-FFF2-40B4-BE49-F238E27FC236}">
                <a16:creationId xmlns:a16="http://schemas.microsoft.com/office/drawing/2014/main" id="{60221DD9-78DF-8F4A-BF84-129420FFBC40}"/>
              </a:ext>
            </a:extLst>
          </p:cNvPr>
          <p:cNvSpPr>
            <a:spLocks noGrp="1"/>
          </p:cNvSpPr>
          <p:nvPr>
            <p:ph type="sldNum" sz="quarter" idx="12"/>
          </p:nvPr>
        </p:nvSpPr>
        <p:spPr/>
        <p:txBody>
          <a:bodyPr/>
          <a:lstStyle/>
          <a:p>
            <a:fld id="{8BC64C03-9EC0-4B7E-8FE4-24DBF62E63E5}" type="slidenum">
              <a:rPr lang="en-US" smtClean="0"/>
              <a:t>29</a:t>
            </a:fld>
            <a:endParaRPr lang="en-US" dirty="0"/>
          </a:p>
        </p:txBody>
      </p:sp>
      <p:sp>
        <p:nvSpPr>
          <p:cNvPr id="6" name="Text Placeholder 5">
            <a:extLst>
              <a:ext uri="{FF2B5EF4-FFF2-40B4-BE49-F238E27FC236}">
                <a16:creationId xmlns:a16="http://schemas.microsoft.com/office/drawing/2014/main" id="{990BC02A-DA66-1F4F-8970-EACDC4B7F4EC}"/>
              </a:ext>
            </a:extLst>
          </p:cNvPr>
          <p:cNvSpPr>
            <a:spLocks noGrp="1"/>
          </p:cNvSpPr>
          <p:nvPr>
            <p:ph type="body" sz="quarter" idx="13"/>
          </p:nvPr>
        </p:nvSpPr>
        <p:spPr>
          <a:xfrm>
            <a:off x="457201" y="1396473"/>
            <a:ext cx="11438388" cy="4780491"/>
          </a:xfrm>
          <a:ln>
            <a:solidFill>
              <a:schemeClr val="tx1"/>
            </a:solidFill>
          </a:ln>
        </p:spPr>
        <p:txBody>
          <a:bodyPr/>
          <a:lstStyle/>
          <a:p>
            <a:pPr marL="285750" indent="-285750">
              <a:buFont typeface="Arial" panose="020B0604020202020204" pitchFamily="34" charset="0"/>
              <a:buChar char="•"/>
            </a:pPr>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Physician Organizations/ Provider Groups</a:t>
            </a:r>
          </a:p>
          <a:p>
            <a:pPr lvl="2">
              <a:buFont typeface="Arial" panose="020B0604020202020204" pitchFamily="34" charset="0"/>
              <a:buChar char="•"/>
              <a:defRPr/>
            </a:pPr>
            <a:r>
              <a:rPr lang="en-US" sz="1450" dirty="0">
                <a:latin typeface="Times New Roman" pitchFamily="18" charset="0"/>
                <a:cs typeface="Times New Roman" pitchFamily="18" charset="0"/>
              </a:rPr>
              <a:t>Physician organizations and provider groups are </a:t>
            </a:r>
            <a:r>
              <a:rPr lang="en-US" sz="1450" b="1" dirty="0">
                <a:latin typeface="Times New Roman" pitchFamily="18" charset="0"/>
                <a:cs typeface="Times New Roman" pitchFamily="18" charset="0"/>
              </a:rPr>
              <a:t>groups of physicians or health care providers </a:t>
            </a:r>
            <a:r>
              <a:rPr lang="en-US" sz="1450" dirty="0">
                <a:latin typeface="Times New Roman" pitchFamily="18" charset="0"/>
                <a:cs typeface="Times New Roman" pitchFamily="18" charset="0"/>
              </a:rPr>
              <a:t>who are financially responsible for the total care and treatment of their patients regardless of whether they themselves or unaffiliated physicians provide the care.  </a:t>
            </a:r>
          </a:p>
          <a:p>
            <a:pPr lvl="2">
              <a:buFont typeface="Arial" panose="020B0604020202020204" pitchFamily="34" charset="0"/>
              <a:buChar char="•"/>
              <a:defRPr/>
            </a:pPr>
            <a:r>
              <a:rPr lang="en-US" sz="1450" dirty="0">
                <a:latin typeface="Times New Roman" pitchFamily="18" charset="0"/>
                <a:cs typeface="Times New Roman" pitchFamily="18" charset="0"/>
              </a:rPr>
              <a:t>Examples: JSA, Thomson (</a:t>
            </a:r>
            <a:r>
              <a:rPr lang="en-US" sz="1450" dirty="0" err="1">
                <a:latin typeface="Times New Roman" pitchFamily="18" charset="0"/>
                <a:cs typeface="Times New Roman" pitchFamily="18" charset="0"/>
              </a:rPr>
              <a:t>Medstat</a:t>
            </a:r>
            <a:r>
              <a:rPr lang="en-US" sz="1450" dirty="0">
                <a:latin typeface="Times New Roman" pitchFamily="18" charset="0"/>
                <a:cs typeface="Times New Roman" pitchFamily="18" charset="0"/>
              </a:rPr>
              <a:t>), </a:t>
            </a:r>
            <a:r>
              <a:rPr lang="en-US" sz="1450" dirty="0" err="1">
                <a:latin typeface="Times New Roman" pitchFamily="18" charset="0"/>
                <a:cs typeface="Times New Roman" pitchFamily="18" charset="0"/>
              </a:rPr>
              <a:t>Ingenix</a:t>
            </a:r>
            <a:r>
              <a:rPr lang="en-US" sz="1450" dirty="0">
                <a:latin typeface="Times New Roman" pitchFamily="18" charset="0"/>
                <a:cs typeface="Times New Roman" pitchFamily="18" charset="0"/>
              </a:rPr>
              <a:t>, IHCIS, </a:t>
            </a:r>
            <a:r>
              <a:rPr lang="en-US" sz="1450" dirty="0" err="1">
                <a:latin typeface="Times New Roman" pitchFamily="18" charset="0"/>
                <a:cs typeface="Times New Roman" pitchFamily="18" charset="0"/>
              </a:rPr>
              <a:t>MEDai</a:t>
            </a:r>
            <a:endParaRPr lang="en-US" sz="1450" dirty="0">
              <a:latin typeface="Times New Roman" pitchFamily="18" charset="0"/>
              <a:cs typeface="Times New Roman" pitchFamily="18" charset="0"/>
            </a:endParaRPr>
          </a:p>
          <a:p>
            <a:pPr marL="519113" lvl="1" indent="-285750"/>
            <a:endParaRPr lang="en-US" altLang="en-US" b="1" dirty="0">
              <a:latin typeface="Times New Roman" panose="02020603050405020304" pitchFamily="18" charset="0"/>
              <a:cs typeface="Times New Roman" panose="02020603050405020304" pitchFamily="18" charset="0"/>
            </a:endParaRPr>
          </a:p>
          <a:p>
            <a:pPr lvl="1" indent="0">
              <a:buNone/>
            </a:pPr>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Self-Funded Employer Groups and State Governments</a:t>
            </a:r>
          </a:p>
          <a:p>
            <a:pPr marL="519113" lvl="1" indent="-285750"/>
            <a:r>
              <a:rPr lang="en-US" sz="1450" dirty="0">
                <a:latin typeface="Times New Roman" pitchFamily="18" charset="0"/>
                <a:cs typeface="Times New Roman" pitchFamily="18" charset="0"/>
              </a:rPr>
              <a:t>Employer groups who are </a:t>
            </a:r>
            <a:r>
              <a:rPr lang="en-US" sz="1450" b="1" dirty="0">
                <a:latin typeface="Times New Roman" pitchFamily="18" charset="0"/>
                <a:cs typeface="Times New Roman" pitchFamily="18" charset="0"/>
              </a:rPr>
              <a:t>financially liable for all the medical claim costs of their employees </a:t>
            </a:r>
            <a:r>
              <a:rPr lang="en-US" sz="1450" dirty="0">
                <a:latin typeface="Times New Roman" pitchFamily="18" charset="0"/>
                <a:cs typeface="Times New Roman" pitchFamily="18" charset="0"/>
              </a:rPr>
              <a:t>are considered self-funded.  They may purchase stop-loss coverage to protect them against catastrophic cases, but they pay a majority of the claims. Clients select to be self-funded for many reasons, </a:t>
            </a:r>
            <a:r>
              <a:rPr lang="en-US" sz="1450" b="1" dirty="0">
                <a:latin typeface="Times New Roman" pitchFamily="18" charset="0"/>
                <a:cs typeface="Times New Roman" pitchFamily="18" charset="0"/>
              </a:rPr>
              <a:t>such as they have healthy employees</a:t>
            </a:r>
            <a:r>
              <a:rPr lang="en-US" sz="1450" dirty="0">
                <a:latin typeface="Times New Roman" pitchFamily="18" charset="0"/>
                <a:cs typeface="Times New Roman" pitchFamily="18" charset="0"/>
              </a:rPr>
              <a:t>, they don’t want to pay for the state mandated items with full indemnity plans, or want their own choice of network. </a:t>
            </a:r>
          </a:p>
          <a:p>
            <a:pPr marL="519113" lvl="1" indent="-285750"/>
            <a:r>
              <a:rPr lang="en-US" sz="1450" dirty="0">
                <a:latin typeface="Times New Roman" pitchFamily="18" charset="0"/>
                <a:cs typeface="Times New Roman" pitchFamily="18" charset="0"/>
              </a:rPr>
              <a:t>Self-funded groups </a:t>
            </a:r>
            <a:r>
              <a:rPr lang="en-US" sz="1450" b="1" dirty="0">
                <a:latin typeface="Times New Roman" pitchFamily="18" charset="0"/>
                <a:cs typeface="Times New Roman" pitchFamily="18" charset="0"/>
              </a:rPr>
              <a:t>negotiate better rates with providers, networks, and stop loss carriers</a:t>
            </a:r>
            <a:r>
              <a:rPr lang="en-US" sz="1450" dirty="0">
                <a:latin typeface="Times New Roman" pitchFamily="18" charset="0"/>
                <a:cs typeface="Times New Roman" pitchFamily="18" charset="0"/>
              </a:rPr>
              <a:t>. They also benefit from CM and DM services to check health care expenditures.</a:t>
            </a:r>
          </a:p>
          <a:p>
            <a:pPr marL="519113" lvl="1" indent="-285750"/>
            <a:r>
              <a:rPr lang="en-US" sz="1450" dirty="0">
                <a:latin typeface="Times New Roman" pitchFamily="18" charset="0"/>
                <a:cs typeface="Times New Roman" pitchFamily="18" charset="0"/>
              </a:rPr>
              <a:t>Examples: Smiths Group</a:t>
            </a:r>
          </a:p>
          <a:p>
            <a:pPr marL="519113" lvl="1" indent="-285750"/>
            <a:endParaRPr lang="en-US" altLang="en-US" b="1" dirty="0">
              <a:latin typeface="Times New Roman" panose="02020603050405020304" pitchFamily="18" charset="0"/>
              <a:cs typeface="Times New Roman" panose="02020603050405020304" pitchFamily="18" charset="0"/>
            </a:endParaRPr>
          </a:p>
          <a:p>
            <a:pPr marL="519113" lvl="1" indent="-285750"/>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en-US" b="1" dirty="0">
              <a:latin typeface="Times New Roman" panose="02020603050405020304" pitchFamily="18" charset="0"/>
              <a:cs typeface="Times New Roman" panose="02020603050405020304" pitchFamily="18" charset="0"/>
            </a:endParaRPr>
          </a:p>
          <a:p>
            <a:pPr lvl="1">
              <a:buFont typeface="Wingdings" pitchFamily="2" charset="2"/>
              <a:buChar char="q"/>
              <a:defRPr/>
            </a:pPr>
            <a:endParaRPr lang="en-US" sz="1600" dirty="0">
              <a:latin typeface="Times New Roman" pitchFamily="18" charset="0"/>
              <a:cs typeface="Times New Roman" pitchFamily="18" charset="0"/>
            </a:endParaRPr>
          </a:p>
          <a:p>
            <a:pPr lvl="1" indent="0">
              <a:buNone/>
            </a:pPr>
            <a:endParaRPr lang="en-US" sz="1050" dirty="0"/>
          </a:p>
          <a:p>
            <a:pPr lvl="1" indent="0">
              <a:buNone/>
            </a:pPr>
            <a:endParaRPr lang="en-US" sz="1050" dirty="0"/>
          </a:p>
        </p:txBody>
      </p:sp>
    </p:spTree>
    <p:extLst>
      <p:ext uri="{BB962C8B-B14F-4D97-AF65-F5344CB8AC3E}">
        <p14:creationId xmlns:p14="http://schemas.microsoft.com/office/powerpoint/2010/main" val="1141524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3F99A9E-1D32-40BB-B8ED-BA8469F71790}"/>
              </a:ext>
            </a:extLst>
          </p:cNvPr>
          <p:cNvGraphicFramePr>
            <a:graphicFrameLocks noChangeAspect="1"/>
          </p:cNvGraphicFramePr>
          <p:nvPr>
            <p:custDataLst>
              <p:tags r:id="rId2"/>
            </p:custDataLst>
            <p:extLst>
              <p:ext uri="{D42A27DB-BD31-4B8C-83A1-F6EECF244321}">
                <p14:modId xmlns:p14="http://schemas.microsoft.com/office/powerpoint/2010/main" val="11495847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427" name="think-cell Slide" r:id="rId4" imgW="306" imgH="306" progId="TCLayout.ActiveDocument.1">
                  <p:embed/>
                </p:oleObj>
              </mc:Choice>
              <mc:Fallback>
                <p:oleObj name="think-cell Slid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91FF8851-FE1A-4641-8D5D-7D466CBC644E}"/>
              </a:ext>
            </a:extLst>
          </p:cNvPr>
          <p:cNvSpPr>
            <a:spLocks noGrp="1"/>
          </p:cNvSpPr>
          <p:nvPr>
            <p:ph type="body" sz="quarter" idx="13"/>
          </p:nvPr>
        </p:nvSpPr>
        <p:spPr>
          <a:xfrm>
            <a:off x="457200" y="1490285"/>
            <a:ext cx="11277600" cy="4405190"/>
          </a:xfrm>
        </p:spPr>
        <p:txBody>
          <a:bodyPr/>
          <a:lstStyle/>
          <a:p>
            <a:pPr marL="285750" indent="-285750">
              <a:buFont typeface="Arial" panose="020B0604020202020204" pitchFamily="34" charset="0"/>
              <a:buChar char="•"/>
            </a:pPr>
            <a:r>
              <a:rPr lang="en-US" dirty="0"/>
              <a:t>The U.S. spends more on health care as a share of the economy — nearly twice as much as the average OECD country — yet has the lowest life expectancy and highest suicide rates among the 11 nations.</a:t>
            </a:r>
          </a:p>
          <a:p>
            <a:pPr marL="285750" indent="-285750">
              <a:buFont typeface="Arial" panose="020B0604020202020204" pitchFamily="34" charset="0"/>
              <a:buChar char="•"/>
            </a:pPr>
            <a:r>
              <a:rPr lang="en-US" dirty="0"/>
              <a:t>The U.S. has the highest chronic disease burden and an obesity rate that is two times higher than the OECD average.</a:t>
            </a:r>
          </a:p>
          <a:p>
            <a:pPr marL="285750" indent="-285750">
              <a:buFont typeface="Arial" panose="020B0604020202020204" pitchFamily="34" charset="0"/>
              <a:buChar char="•"/>
            </a:pPr>
            <a:r>
              <a:rPr lang="en-US" dirty="0"/>
              <a:t>Americans had fewer physician visits than peers in most countries, which may be related to a low supply of physicians in the U.S.</a:t>
            </a:r>
          </a:p>
          <a:p>
            <a:pPr marL="285750" indent="-285750">
              <a:buFont typeface="Arial" panose="020B0604020202020204" pitchFamily="34" charset="0"/>
              <a:buChar char="•"/>
            </a:pPr>
            <a:r>
              <a:rPr lang="en-US" dirty="0"/>
              <a:t>Americans use some expensive technologies, such as MRIs, and specialized procedures, such as hip replacements, more often than other peers.</a:t>
            </a:r>
          </a:p>
          <a:p>
            <a:pPr marL="285750" indent="-285750">
              <a:buFont typeface="Arial" panose="020B0604020202020204" pitchFamily="34" charset="0"/>
              <a:buChar char="•"/>
            </a:pPr>
            <a:r>
              <a:rPr lang="en-US" dirty="0"/>
              <a:t>Compared to peer nations, the U.S. has among the highest number of hospitalizations from preventable causes and the highest rate of avoidable deaths.</a:t>
            </a:r>
          </a:p>
          <a:p>
            <a:pPr marL="285750" indent="-285750">
              <a:buFont typeface="Arial" panose="020B0604020202020204" pitchFamily="34" charset="0"/>
              <a:buChar char="•"/>
            </a:pPr>
            <a:r>
              <a:rPr lang="en-US" dirty="0"/>
              <a:t>The U.S. outperforms its peers in terms of preventive measures — it has the one of the highest rates of breast cancer screening among women ages 50 to 69 and the second-highest rate (after the U.K.) of flu vaccinations among people age 65 and old.</a:t>
            </a:r>
          </a:p>
          <a:p>
            <a:endParaRPr lang="en-US" dirty="0"/>
          </a:p>
          <a:p>
            <a:endParaRPr lang="en-US" dirty="0"/>
          </a:p>
        </p:txBody>
      </p:sp>
      <p:sp>
        <p:nvSpPr>
          <p:cNvPr id="2" name="Title 1">
            <a:extLst>
              <a:ext uri="{FF2B5EF4-FFF2-40B4-BE49-F238E27FC236}">
                <a16:creationId xmlns:a16="http://schemas.microsoft.com/office/drawing/2014/main" id="{F46FE285-EF0D-A142-95E9-0EAF97382687}"/>
              </a:ext>
            </a:extLst>
          </p:cNvPr>
          <p:cNvSpPr>
            <a:spLocks noGrp="1"/>
          </p:cNvSpPr>
          <p:nvPr>
            <p:ph type="title"/>
          </p:nvPr>
        </p:nvSpPr>
        <p:spPr/>
        <p:txBody>
          <a:bodyPr/>
          <a:lstStyle/>
          <a:p>
            <a:r>
              <a:rPr lang="en-US" dirty="0"/>
              <a:t>Highlights</a:t>
            </a:r>
          </a:p>
        </p:txBody>
      </p:sp>
      <p:sp>
        <p:nvSpPr>
          <p:cNvPr id="7" name="Slide Number Placeholder 1">
            <a:extLst>
              <a:ext uri="{FF2B5EF4-FFF2-40B4-BE49-F238E27FC236}">
                <a16:creationId xmlns:a16="http://schemas.microsoft.com/office/drawing/2014/main" id="{8722D2DD-E452-B748-83F2-82685792F0D0}"/>
              </a:ext>
            </a:extLst>
          </p:cNvPr>
          <p:cNvSpPr>
            <a:spLocks noGrp="1"/>
          </p:cNvSpPr>
          <p:nvPr>
            <p:ph type="sldNum" sz="quarter" idx="12"/>
          </p:nvPr>
        </p:nvSpPr>
        <p:spPr>
          <a:xfrm>
            <a:off x="9961419" y="6517079"/>
            <a:ext cx="363682" cy="274320"/>
          </a:xfrm>
        </p:spPr>
        <p:txBody>
          <a:bodyPr/>
          <a:lstStyle/>
          <a:p>
            <a:fld id="{8BC64C03-9EC0-4B7E-8FE4-24DBF62E63E5}" type="slidenum">
              <a:rPr lang="en-US" smtClean="0"/>
              <a:t>3</a:t>
            </a:fld>
            <a:endParaRPr lang="en-US" dirty="0"/>
          </a:p>
        </p:txBody>
      </p:sp>
    </p:spTree>
    <p:extLst>
      <p:ext uri="{BB962C8B-B14F-4D97-AF65-F5344CB8AC3E}">
        <p14:creationId xmlns:p14="http://schemas.microsoft.com/office/powerpoint/2010/main" val="1117667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017C0E-CCE1-49D1-A430-2EB0BB1E16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46"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CE017C0E-CCE1-49D1-A430-2EB0BB1E16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BA46BF2-3EE4-B044-A05B-BCFB62E13F36}"/>
              </a:ext>
            </a:extLst>
          </p:cNvPr>
          <p:cNvSpPr>
            <a:spLocks noGrp="1"/>
          </p:cNvSpPr>
          <p:nvPr>
            <p:ph type="title"/>
          </p:nvPr>
        </p:nvSpPr>
        <p:spPr/>
        <p:txBody>
          <a:bodyPr/>
          <a:lstStyle/>
          <a:p>
            <a:r>
              <a:rPr lang="en-US" dirty="0"/>
              <a:t>Players in the market</a:t>
            </a:r>
          </a:p>
        </p:txBody>
      </p:sp>
      <p:sp>
        <p:nvSpPr>
          <p:cNvPr id="2" name="Slide Number Placeholder 1">
            <a:extLst>
              <a:ext uri="{FF2B5EF4-FFF2-40B4-BE49-F238E27FC236}">
                <a16:creationId xmlns:a16="http://schemas.microsoft.com/office/drawing/2014/main" id="{60221DD9-78DF-8F4A-BF84-129420FFBC40}"/>
              </a:ext>
            </a:extLst>
          </p:cNvPr>
          <p:cNvSpPr>
            <a:spLocks noGrp="1"/>
          </p:cNvSpPr>
          <p:nvPr>
            <p:ph type="sldNum" sz="quarter" idx="12"/>
          </p:nvPr>
        </p:nvSpPr>
        <p:spPr/>
        <p:txBody>
          <a:bodyPr/>
          <a:lstStyle/>
          <a:p>
            <a:fld id="{8BC64C03-9EC0-4B7E-8FE4-24DBF62E63E5}" type="slidenum">
              <a:rPr lang="en-US" smtClean="0"/>
              <a:t>30</a:t>
            </a:fld>
            <a:endParaRPr lang="en-US" dirty="0"/>
          </a:p>
        </p:txBody>
      </p:sp>
      <p:sp>
        <p:nvSpPr>
          <p:cNvPr id="6" name="Text Placeholder 5">
            <a:extLst>
              <a:ext uri="{FF2B5EF4-FFF2-40B4-BE49-F238E27FC236}">
                <a16:creationId xmlns:a16="http://schemas.microsoft.com/office/drawing/2014/main" id="{990BC02A-DA66-1F4F-8970-EACDC4B7F4EC}"/>
              </a:ext>
            </a:extLst>
          </p:cNvPr>
          <p:cNvSpPr>
            <a:spLocks noGrp="1"/>
          </p:cNvSpPr>
          <p:nvPr>
            <p:ph type="body" sz="quarter" idx="13"/>
          </p:nvPr>
        </p:nvSpPr>
        <p:spPr>
          <a:xfrm>
            <a:off x="457201" y="1396473"/>
            <a:ext cx="11438388" cy="4780491"/>
          </a:xfrm>
          <a:ln>
            <a:solidFill>
              <a:schemeClr val="tx1"/>
            </a:solidFill>
          </a:ln>
        </p:spPr>
        <p:txBody>
          <a:bodyPr/>
          <a:lstStyle/>
          <a:p>
            <a:pPr marL="285750" indent="-285750">
              <a:buFont typeface="Arial" panose="020B0604020202020204" pitchFamily="34" charset="0"/>
              <a:buChar char="•"/>
            </a:pPr>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Third Party </a:t>
            </a:r>
            <a:r>
              <a:rPr lang="en-US" altLang="en-US" b="1" dirty="0" err="1">
                <a:latin typeface="Times New Roman" panose="02020603050405020304" pitchFamily="18" charset="0"/>
                <a:cs typeface="Times New Roman" panose="02020603050405020304" pitchFamily="18" charset="0"/>
              </a:rPr>
              <a:t>Adminsitrators</a:t>
            </a:r>
            <a:r>
              <a:rPr lang="en-US" altLang="en-US" b="1" dirty="0">
                <a:latin typeface="Times New Roman" panose="02020603050405020304" pitchFamily="18" charset="0"/>
                <a:cs typeface="Times New Roman" panose="02020603050405020304" pitchFamily="18" charset="0"/>
              </a:rPr>
              <a:t>(TPA)</a:t>
            </a:r>
          </a:p>
          <a:p>
            <a:pPr marL="519113" lvl="1" indent="-285750"/>
            <a:r>
              <a:rPr lang="en-US" sz="1450" dirty="0">
                <a:latin typeface="Times New Roman" pitchFamily="18" charset="0"/>
                <a:cs typeface="Times New Roman" pitchFamily="18" charset="0"/>
              </a:rPr>
              <a:t>Third Party Administrators </a:t>
            </a:r>
            <a:r>
              <a:rPr lang="en-US" sz="1450" b="1" dirty="0">
                <a:latin typeface="Times New Roman" pitchFamily="18" charset="0"/>
                <a:cs typeface="Times New Roman" pitchFamily="18" charset="0"/>
              </a:rPr>
              <a:t>pay claims on behalf of self-funded clients</a:t>
            </a:r>
            <a:r>
              <a:rPr lang="en-US" sz="1450" dirty="0">
                <a:latin typeface="Times New Roman" pitchFamily="18" charset="0"/>
                <a:cs typeface="Times New Roman" pitchFamily="18" charset="0"/>
              </a:rPr>
              <a:t>. They have a financial incentive to improve the performance of the health plan or risk losing their customer base.  Because TPAs have to satisfy the demands of brokers and consultants and self-funded groups, they are constantly on the look out for potential cost savings opportunities, such as changes in networks and benefit design. TPAs may provide CM/DM services also. </a:t>
            </a:r>
          </a:p>
          <a:p>
            <a:pPr marL="519113" lvl="1" indent="-285750"/>
            <a:r>
              <a:rPr lang="en-US" sz="1450" dirty="0">
                <a:latin typeface="Times New Roman" pitchFamily="18" charset="0"/>
                <a:cs typeface="Times New Roman" pitchFamily="18" charset="0"/>
              </a:rPr>
              <a:t>Example: Wells Fargo, CBSA, UMR, Kanawha, </a:t>
            </a:r>
            <a:r>
              <a:rPr lang="en-US" sz="1450" dirty="0" err="1">
                <a:latin typeface="Times New Roman" pitchFamily="18" charset="0"/>
                <a:cs typeface="Times New Roman" pitchFamily="18" charset="0"/>
              </a:rPr>
              <a:t>Zywave</a:t>
            </a:r>
            <a:r>
              <a:rPr lang="en-US" sz="1450" dirty="0">
                <a:latin typeface="Times New Roman" pitchFamily="18" charset="0"/>
                <a:cs typeface="Times New Roman" pitchFamily="18" charset="0"/>
              </a:rPr>
              <a:t> etc.</a:t>
            </a:r>
          </a:p>
          <a:p>
            <a:pPr marL="519113" lvl="1" indent="-285750"/>
            <a:endParaRPr lang="en-US" altLang="en-US" b="1" dirty="0">
              <a:latin typeface="Times New Roman" panose="02020603050405020304" pitchFamily="18" charset="0"/>
              <a:cs typeface="Times New Roman" panose="02020603050405020304" pitchFamily="18" charset="0"/>
            </a:endParaRPr>
          </a:p>
          <a:p>
            <a:pPr lvl="1" indent="0">
              <a:buNone/>
            </a:pPr>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Health Plans</a:t>
            </a:r>
          </a:p>
          <a:p>
            <a:pPr marL="519113" lvl="1" indent="-285750"/>
            <a:r>
              <a:rPr lang="en-US" sz="1300" dirty="0">
                <a:latin typeface="Times New Roman" pitchFamily="18" charset="0"/>
                <a:cs typeface="Times New Roman" pitchFamily="18" charset="0"/>
              </a:rPr>
              <a:t>Health plans are referred to as Full Indemnity, Health Maintenance Organizations (HMO), Blue Cross, Blue Shield, etc. The distinguishing feature is </a:t>
            </a:r>
            <a:r>
              <a:rPr lang="en-US" sz="1300" b="1" dirty="0">
                <a:latin typeface="Times New Roman" pitchFamily="18" charset="0"/>
                <a:cs typeface="Times New Roman" pitchFamily="18" charset="0"/>
              </a:rPr>
              <a:t>that they underwrite the risk of providing health care for a contract year (12 months)</a:t>
            </a:r>
            <a:r>
              <a:rPr lang="en-US" sz="1300" dirty="0">
                <a:latin typeface="Times New Roman" pitchFamily="18" charset="0"/>
                <a:cs typeface="Times New Roman" pitchFamily="18" charset="0"/>
              </a:rPr>
              <a:t>. They are </a:t>
            </a:r>
            <a:r>
              <a:rPr lang="en-US" sz="1300" b="1" dirty="0">
                <a:latin typeface="Times New Roman" pitchFamily="18" charset="0"/>
                <a:cs typeface="Times New Roman" pitchFamily="18" charset="0"/>
              </a:rPr>
              <a:t>paid a flat rate each month</a:t>
            </a:r>
            <a:r>
              <a:rPr lang="en-US" sz="1300" dirty="0">
                <a:latin typeface="Times New Roman" pitchFamily="18" charset="0"/>
                <a:cs typeface="Times New Roman" pitchFamily="18" charset="0"/>
              </a:rPr>
              <a:t>; in return, they pay all of the claims after subtracting the amount the employees themselves pay. Companies will use a health plan versus being self-funded when they have an “unhealthy population”. </a:t>
            </a:r>
            <a:r>
              <a:rPr lang="en-US" sz="1300" b="1" dirty="0">
                <a:latin typeface="Times New Roman" pitchFamily="18" charset="0"/>
                <a:cs typeface="Times New Roman" pitchFamily="18" charset="0"/>
              </a:rPr>
              <a:t>Most such companies are small (under 100 employees) or do not have the financial resources necessary</a:t>
            </a:r>
            <a:r>
              <a:rPr lang="en-US" sz="1300" dirty="0">
                <a:latin typeface="Times New Roman" pitchFamily="18" charset="0"/>
                <a:cs typeface="Times New Roman" pitchFamily="18" charset="0"/>
              </a:rPr>
              <a:t> for self-funding of health care.</a:t>
            </a:r>
          </a:p>
          <a:p>
            <a:pPr marL="519113" lvl="1" indent="-285750"/>
            <a:r>
              <a:rPr lang="en-US" sz="1450" dirty="0">
                <a:latin typeface="Times New Roman" pitchFamily="18" charset="0"/>
                <a:cs typeface="Times New Roman" pitchFamily="18" charset="0"/>
              </a:rPr>
              <a:t>Examples: Network Health Plan, HMOI </a:t>
            </a:r>
            <a:r>
              <a:rPr lang="en-US" sz="1450" dirty="0" err="1">
                <a:latin typeface="Times New Roman" pitchFamily="18" charset="0"/>
                <a:cs typeface="Times New Roman" pitchFamily="18" charset="0"/>
              </a:rPr>
              <a:t>etc</a:t>
            </a:r>
            <a:endParaRPr lang="en-US" sz="1450" dirty="0">
              <a:latin typeface="Times New Roman" pitchFamily="18" charset="0"/>
              <a:cs typeface="Times New Roman" pitchFamily="18" charset="0"/>
            </a:endParaRPr>
          </a:p>
          <a:p>
            <a:pPr marL="519113" lvl="1" indent="-285750"/>
            <a:endParaRPr lang="en-US" altLang="en-US" b="1" dirty="0">
              <a:latin typeface="Times New Roman" panose="02020603050405020304" pitchFamily="18" charset="0"/>
              <a:cs typeface="Times New Roman" panose="02020603050405020304" pitchFamily="18" charset="0"/>
            </a:endParaRPr>
          </a:p>
          <a:p>
            <a:pPr marL="519113" lvl="1" indent="-285750"/>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en-US" b="1" dirty="0">
              <a:latin typeface="Times New Roman" panose="02020603050405020304" pitchFamily="18" charset="0"/>
              <a:cs typeface="Times New Roman" panose="02020603050405020304" pitchFamily="18" charset="0"/>
            </a:endParaRPr>
          </a:p>
          <a:p>
            <a:pPr lvl="1">
              <a:buFont typeface="Wingdings" pitchFamily="2" charset="2"/>
              <a:buChar char="q"/>
              <a:defRPr/>
            </a:pPr>
            <a:endParaRPr lang="en-US" sz="1600" dirty="0">
              <a:latin typeface="Times New Roman" pitchFamily="18" charset="0"/>
              <a:cs typeface="Times New Roman" pitchFamily="18" charset="0"/>
            </a:endParaRPr>
          </a:p>
          <a:p>
            <a:pPr lvl="1" indent="0">
              <a:buNone/>
            </a:pPr>
            <a:endParaRPr lang="en-US" sz="1050" dirty="0"/>
          </a:p>
          <a:p>
            <a:pPr lvl="1" indent="0">
              <a:buNone/>
            </a:pPr>
            <a:endParaRPr lang="en-US" sz="1050" dirty="0"/>
          </a:p>
        </p:txBody>
      </p:sp>
    </p:spTree>
    <p:extLst>
      <p:ext uri="{BB962C8B-B14F-4D97-AF65-F5344CB8AC3E}">
        <p14:creationId xmlns:p14="http://schemas.microsoft.com/office/powerpoint/2010/main" val="3984071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017C0E-CCE1-49D1-A430-2EB0BB1E16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70"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CE017C0E-CCE1-49D1-A430-2EB0BB1E16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BA46BF2-3EE4-B044-A05B-BCFB62E13F36}"/>
              </a:ext>
            </a:extLst>
          </p:cNvPr>
          <p:cNvSpPr>
            <a:spLocks noGrp="1"/>
          </p:cNvSpPr>
          <p:nvPr>
            <p:ph type="title"/>
          </p:nvPr>
        </p:nvSpPr>
        <p:spPr/>
        <p:txBody>
          <a:bodyPr/>
          <a:lstStyle/>
          <a:p>
            <a:r>
              <a:rPr lang="en-US" dirty="0"/>
              <a:t>Players in the market</a:t>
            </a:r>
          </a:p>
        </p:txBody>
      </p:sp>
      <p:sp>
        <p:nvSpPr>
          <p:cNvPr id="2" name="Slide Number Placeholder 1">
            <a:extLst>
              <a:ext uri="{FF2B5EF4-FFF2-40B4-BE49-F238E27FC236}">
                <a16:creationId xmlns:a16="http://schemas.microsoft.com/office/drawing/2014/main" id="{60221DD9-78DF-8F4A-BF84-129420FFBC40}"/>
              </a:ext>
            </a:extLst>
          </p:cNvPr>
          <p:cNvSpPr>
            <a:spLocks noGrp="1"/>
          </p:cNvSpPr>
          <p:nvPr>
            <p:ph type="sldNum" sz="quarter" idx="12"/>
          </p:nvPr>
        </p:nvSpPr>
        <p:spPr/>
        <p:txBody>
          <a:bodyPr/>
          <a:lstStyle/>
          <a:p>
            <a:fld id="{8BC64C03-9EC0-4B7E-8FE4-24DBF62E63E5}" type="slidenum">
              <a:rPr lang="en-US" smtClean="0"/>
              <a:t>31</a:t>
            </a:fld>
            <a:endParaRPr lang="en-US" dirty="0"/>
          </a:p>
        </p:txBody>
      </p:sp>
      <p:sp>
        <p:nvSpPr>
          <p:cNvPr id="6" name="Text Placeholder 5">
            <a:extLst>
              <a:ext uri="{FF2B5EF4-FFF2-40B4-BE49-F238E27FC236}">
                <a16:creationId xmlns:a16="http://schemas.microsoft.com/office/drawing/2014/main" id="{990BC02A-DA66-1F4F-8970-EACDC4B7F4EC}"/>
              </a:ext>
            </a:extLst>
          </p:cNvPr>
          <p:cNvSpPr>
            <a:spLocks noGrp="1"/>
          </p:cNvSpPr>
          <p:nvPr>
            <p:ph type="body" sz="quarter" idx="13"/>
          </p:nvPr>
        </p:nvSpPr>
        <p:spPr>
          <a:xfrm>
            <a:off x="457201" y="1396473"/>
            <a:ext cx="11438388" cy="4780491"/>
          </a:xfrm>
          <a:ln>
            <a:solidFill>
              <a:schemeClr val="tx1"/>
            </a:solidFill>
          </a:ln>
        </p:spPr>
        <p:txBody>
          <a:bodyPr/>
          <a:lstStyle/>
          <a:p>
            <a:pPr marL="285750" indent="-285750">
              <a:buFont typeface="Arial" panose="020B0604020202020204" pitchFamily="34" charset="0"/>
              <a:buChar char="•"/>
            </a:pPr>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Brokers and Consultants</a:t>
            </a:r>
          </a:p>
          <a:p>
            <a:pPr marL="519113" lvl="1" indent="-285750"/>
            <a:r>
              <a:rPr lang="en-US" sz="1450" dirty="0">
                <a:latin typeface="Times New Roman" pitchFamily="18" charset="0"/>
                <a:cs typeface="Times New Roman" pitchFamily="18" charset="0"/>
              </a:rPr>
              <a:t>Brokers and consultants </a:t>
            </a:r>
            <a:r>
              <a:rPr lang="en-US" sz="1450" b="1" dirty="0">
                <a:latin typeface="Times New Roman" pitchFamily="18" charset="0"/>
                <a:cs typeface="Times New Roman" pitchFamily="18" charset="0"/>
              </a:rPr>
              <a:t>advise companies that purchase health care coverage for their employees</a:t>
            </a:r>
            <a:r>
              <a:rPr lang="en-US" sz="1450" dirty="0">
                <a:latin typeface="Times New Roman" pitchFamily="18" charset="0"/>
                <a:cs typeface="Times New Roman" pitchFamily="18" charset="0"/>
              </a:rPr>
              <a:t>. Not all companies employ consultants to assist them. Brokers and consultants earn their revenue by getting a commission on the final sale of the selected coverage the client purchases, whether health plans or self-funded. </a:t>
            </a:r>
          </a:p>
          <a:p>
            <a:pPr marL="519113" lvl="1" indent="-285750"/>
            <a:r>
              <a:rPr lang="en-US" sz="1450" dirty="0">
                <a:latin typeface="Times New Roman" pitchFamily="18" charset="0"/>
                <a:cs typeface="Times New Roman" pitchFamily="18" charset="0"/>
              </a:rPr>
              <a:t>Example: AON, Lockton etc.</a:t>
            </a:r>
          </a:p>
          <a:p>
            <a:pPr marL="519113" lvl="1" indent="-285750"/>
            <a:endParaRPr lang="en-US" altLang="en-US" b="1" dirty="0">
              <a:latin typeface="Times New Roman" panose="02020603050405020304" pitchFamily="18" charset="0"/>
              <a:cs typeface="Times New Roman" panose="02020603050405020304" pitchFamily="18" charset="0"/>
            </a:endParaRPr>
          </a:p>
          <a:p>
            <a:pPr lvl="1" indent="0">
              <a:buNone/>
            </a:pPr>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Stop-Loss Carriers (or Re-Insurance Groups)</a:t>
            </a:r>
          </a:p>
          <a:p>
            <a:pPr marL="519113" lvl="1" indent="-285750"/>
            <a:r>
              <a:rPr lang="en-US" sz="1450" dirty="0">
                <a:latin typeface="Times New Roman" pitchFamily="18" charset="0"/>
                <a:cs typeface="Times New Roman" pitchFamily="18" charset="0"/>
              </a:rPr>
              <a:t>Stop-loss carriers </a:t>
            </a:r>
            <a:r>
              <a:rPr lang="en-US" sz="1450" b="1" dirty="0">
                <a:latin typeface="Times New Roman" pitchFamily="18" charset="0"/>
                <a:cs typeface="Times New Roman" pitchFamily="18" charset="0"/>
              </a:rPr>
              <a:t>serve self-funded clients by mitigating the risk</a:t>
            </a:r>
            <a:r>
              <a:rPr lang="en-US" sz="1450" dirty="0">
                <a:latin typeface="Times New Roman" pitchFamily="18" charset="0"/>
                <a:cs typeface="Times New Roman" pitchFamily="18" charset="0"/>
              </a:rPr>
              <a:t> which arises due to a few individuals with extremely high health care costs. In specific coverage, the self-funded group pays all the claims for each individual until an individual’s total claims costs become greater than the threshold limit.  The </a:t>
            </a:r>
            <a:r>
              <a:rPr lang="en-US" sz="1450" b="1" dirty="0">
                <a:latin typeface="Times New Roman" pitchFamily="18" charset="0"/>
                <a:cs typeface="Times New Roman" pitchFamily="18" charset="0"/>
              </a:rPr>
              <a:t>limit</a:t>
            </a:r>
            <a:r>
              <a:rPr lang="en-US" sz="1450" dirty="0">
                <a:latin typeface="Times New Roman" pitchFamily="18" charset="0"/>
                <a:cs typeface="Times New Roman" pitchFamily="18" charset="0"/>
              </a:rPr>
              <a:t> can be as low as $20,000 or go up to millions of dollars. In </a:t>
            </a:r>
            <a:r>
              <a:rPr lang="en-US" sz="1450" b="1" dirty="0">
                <a:latin typeface="Times New Roman" pitchFamily="18" charset="0"/>
                <a:cs typeface="Times New Roman" pitchFamily="18" charset="0"/>
              </a:rPr>
              <a:t>aggregate coverage</a:t>
            </a:r>
            <a:r>
              <a:rPr lang="en-US" sz="1450" dirty="0">
                <a:latin typeface="Times New Roman" pitchFamily="18" charset="0"/>
                <a:cs typeface="Times New Roman" pitchFamily="18" charset="0"/>
              </a:rPr>
              <a:t>, the self-funded group pays all the claim costs until the total claim cost for all individuals covered reaches the threshold. All types of medical plans (</a:t>
            </a:r>
            <a:r>
              <a:rPr lang="en-US" sz="1450" b="1" dirty="0">
                <a:latin typeface="Times New Roman" pitchFamily="18" charset="0"/>
                <a:cs typeface="Times New Roman" pitchFamily="18" charset="0"/>
              </a:rPr>
              <a:t>self-funded, fully insured etc.</a:t>
            </a:r>
            <a:r>
              <a:rPr lang="en-US" sz="1450" dirty="0">
                <a:latin typeface="Times New Roman" pitchFamily="18" charset="0"/>
                <a:cs typeface="Times New Roman" pitchFamily="18" charset="0"/>
              </a:rPr>
              <a:t>) use stop-loss insurance. </a:t>
            </a:r>
          </a:p>
          <a:p>
            <a:pPr marL="519113" lvl="1" indent="-285750"/>
            <a:r>
              <a:rPr lang="en-US" sz="1450" dirty="0">
                <a:latin typeface="Times New Roman" pitchFamily="18" charset="0"/>
                <a:cs typeface="Times New Roman" pitchFamily="18" charset="0"/>
              </a:rPr>
              <a:t>Examples: SunLife, Genworth, Thomson </a:t>
            </a:r>
            <a:r>
              <a:rPr lang="en-US" sz="1450" dirty="0" err="1">
                <a:latin typeface="Times New Roman" pitchFamily="18" charset="0"/>
                <a:cs typeface="Times New Roman" pitchFamily="18" charset="0"/>
              </a:rPr>
              <a:t>etc</a:t>
            </a:r>
            <a:endParaRPr lang="en-US" sz="1450" dirty="0">
              <a:latin typeface="Times New Roman" pitchFamily="18" charset="0"/>
              <a:cs typeface="Times New Roman" pitchFamily="18" charset="0"/>
            </a:endParaRPr>
          </a:p>
          <a:p>
            <a:pPr marL="519113" lvl="1" indent="-285750"/>
            <a:endParaRPr lang="en-US" altLang="en-US" b="1" dirty="0">
              <a:latin typeface="Times New Roman" panose="02020603050405020304" pitchFamily="18" charset="0"/>
              <a:cs typeface="Times New Roman" panose="02020603050405020304" pitchFamily="18" charset="0"/>
            </a:endParaRPr>
          </a:p>
          <a:p>
            <a:pPr marL="519113" lvl="1" indent="-285750"/>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en-US" b="1" dirty="0">
              <a:latin typeface="Times New Roman" panose="02020603050405020304" pitchFamily="18" charset="0"/>
              <a:cs typeface="Times New Roman" panose="02020603050405020304" pitchFamily="18" charset="0"/>
            </a:endParaRPr>
          </a:p>
          <a:p>
            <a:pPr lvl="1">
              <a:buFont typeface="Wingdings" pitchFamily="2" charset="2"/>
              <a:buChar char="q"/>
              <a:defRPr/>
            </a:pPr>
            <a:endParaRPr lang="en-US" sz="1600" dirty="0">
              <a:latin typeface="Times New Roman" pitchFamily="18" charset="0"/>
              <a:cs typeface="Times New Roman" pitchFamily="18" charset="0"/>
            </a:endParaRPr>
          </a:p>
          <a:p>
            <a:pPr lvl="1" indent="0">
              <a:buNone/>
            </a:pPr>
            <a:endParaRPr lang="en-US" sz="1050" dirty="0"/>
          </a:p>
          <a:p>
            <a:pPr lvl="1" indent="0">
              <a:buNone/>
            </a:pPr>
            <a:endParaRPr lang="en-US" sz="1050" dirty="0"/>
          </a:p>
        </p:txBody>
      </p:sp>
    </p:spTree>
    <p:extLst>
      <p:ext uri="{BB962C8B-B14F-4D97-AF65-F5344CB8AC3E}">
        <p14:creationId xmlns:p14="http://schemas.microsoft.com/office/powerpoint/2010/main" val="3020254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017C0E-CCE1-49D1-A430-2EB0BB1E16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94"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CE017C0E-CCE1-49D1-A430-2EB0BB1E16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BA46BF2-3EE4-B044-A05B-BCFB62E13F36}"/>
              </a:ext>
            </a:extLst>
          </p:cNvPr>
          <p:cNvSpPr>
            <a:spLocks noGrp="1"/>
          </p:cNvSpPr>
          <p:nvPr>
            <p:ph type="title"/>
          </p:nvPr>
        </p:nvSpPr>
        <p:spPr/>
        <p:txBody>
          <a:bodyPr/>
          <a:lstStyle/>
          <a:p>
            <a:r>
              <a:rPr lang="en-US" dirty="0"/>
              <a:t>Players in the market</a:t>
            </a:r>
          </a:p>
        </p:txBody>
      </p:sp>
      <p:sp>
        <p:nvSpPr>
          <p:cNvPr id="2" name="Slide Number Placeholder 1">
            <a:extLst>
              <a:ext uri="{FF2B5EF4-FFF2-40B4-BE49-F238E27FC236}">
                <a16:creationId xmlns:a16="http://schemas.microsoft.com/office/drawing/2014/main" id="{60221DD9-78DF-8F4A-BF84-129420FFBC40}"/>
              </a:ext>
            </a:extLst>
          </p:cNvPr>
          <p:cNvSpPr>
            <a:spLocks noGrp="1"/>
          </p:cNvSpPr>
          <p:nvPr>
            <p:ph type="sldNum" sz="quarter" idx="12"/>
          </p:nvPr>
        </p:nvSpPr>
        <p:spPr/>
        <p:txBody>
          <a:bodyPr/>
          <a:lstStyle/>
          <a:p>
            <a:fld id="{8BC64C03-9EC0-4B7E-8FE4-24DBF62E63E5}" type="slidenum">
              <a:rPr lang="en-US" smtClean="0"/>
              <a:t>32</a:t>
            </a:fld>
            <a:endParaRPr lang="en-US" dirty="0"/>
          </a:p>
        </p:txBody>
      </p:sp>
      <p:sp>
        <p:nvSpPr>
          <p:cNvPr id="6" name="Text Placeholder 5">
            <a:extLst>
              <a:ext uri="{FF2B5EF4-FFF2-40B4-BE49-F238E27FC236}">
                <a16:creationId xmlns:a16="http://schemas.microsoft.com/office/drawing/2014/main" id="{990BC02A-DA66-1F4F-8970-EACDC4B7F4EC}"/>
              </a:ext>
            </a:extLst>
          </p:cNvPr>
          <p:cNvSpPr>
            <a:spLocks noGrp="1"/>
          </p:cNvSpPr>
          <p:nvPr>
            <p:ph type="body" sz="quarter" idx="13"/>
          </p:nvPr>
        </p:nvSpPr>
        <p:spPr>
          <a:xfrm>
            <a:off x="457201" y="1396473"/>
            <a:ext cx="11438388" cy="4780491"/>
          </a:xfrm>
          <a:ln>
            <a:solidFill>
              <a:schemeClr val="tx1"/>
            </a:solidFill>
          </a:ln>
        </p:spPr>
        <p:txBody>
          <a:bodyPr/>
          <a:lstStyle/>
          <a:p>
            <a:pPr marL="285750" indent="-285750">
              <a:buFont typeface="Arial" panose="020B0604020202020204" pitchFamily="34" charset="0"/>
              <a:buChar char="•"/>
            </a:pPr>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Pharmacy Benefit Managers (PBM)</a:t>
            </a:r>
          </a:p>
          <a:p>
            <a:pPr marL="519113" lvl="1" indent="-285750"/>
            <a:r>
              <a:rPr lang="en-US" sz="1450" dirty="0">
                <a:latin typeface="Times New Roman" pitchFamily="18" charset="0"/>
                <a:cs typeface="Times New Roman" pitchFamily="18" charset="0"/>
              </a:rPr>
              <a:t>Pharmacy benefit managers, or PBMs, are companies that manage prescription drug benefits on behalf of health insurers, Medicare Part D drug plans, large employers, and other payers. By negotiating with drug manufacturers and pharmacies to control drug spending, PBMs have a significant behind-the-scenes impact in determining total drug costs for insurers, shaping patients’ access to medications, and determining how much pharmacies are paid.</a:t>
            </a:r>
          </a:p>
          <a:p>
            <a:pPr marL="519113" lvl="1" indent="-285750"/>
            <a:r>
              <a:rPr lang="en-US" sz="1450" dirty="0">
                <a:latin typeface="Times New Roman" pitchFamily="18" charset="0"/>
                <a:cs typeface="Times New Roman" pitchFamily="18" charset="0"/>
              </a:rPr>
              <a:t>PBMs are hired to help payer control costs</a:t>
            </a:r>
          </a:p>
          <a:p>
            <a:pPr marL="519113" lvl="1" indent="-285750"/>
            <a:r>
              <a:rPr lang="en-US" sz="1450" dirty="0" err="1">
                <a:latin typeface="Times New Roman" pitchFamily="18" charset="0"/>
                <a:cs typeface="Times New Roman" pitchFamily="18" charset="0"/>
              </a:rPr>
              <a:t>Eg</a:t>
            </a:r>
            <a:r>
              <a:rPr lang="en-US" sz="1450" dirty="0">
                <a:latin typeface="Times New Roman" pitchFamily="18" charset="0"/>
                <a:cs typeface="Times New Roman" pitchFamily="18" charset="0"/>
              </a:rPr>
              <a:t>: Caremark</a:t>
            </a:r>
          </a:p>
          <a:p>
            <a:pPr marL="519113" lvl="1" indent="-285750"/>
            <a:endParaRPr lang="en-US" altLang="en-US" b="1" dirty="0">
              <a:latin typeface="Times New Roman" panose="02020603050405020304" pitchFamily="18" charset="0"/>
              <a:cs typeface="Times New Roman" panose="02020603050405020304" pitchFamily="18" charset="0"/>
            </a:endParaRPr>
          </a:p>
          <a:p>
            <a:pPr lvl="1" indent="0">
              <a:buNone/>
            </a:pPr>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b="1" dirty="0" err="1">
                <a:latin typeface="Times New Roman" panose="02020603050405020304" pitchFamily="18" charset="0"/>
                <a:cs typeface="Times New Roman" panose="02020603050405020304" pitchFamily="18" charset="0"/>
              </a:rPr>
              <a:t>Aso</a:t>
            </a:r>
            <a:r>
              <a:rPr lang="en-US" altLang="en-US" b="1" dirty="0">
                <a:latin typeface="Times New Roman" panose="02020603050405020304" pitchFamily="18" charset="0"/>
                <a:cs typeface="Times New Roman" panose="02020603050405020304" pitchFamily="18" charset="0"/>
              </a:rPr>
              <a:t> (Administrative Services Only)</a:t>
            </a:r>
          </a:p>
          <a:p>
            <a:pPr marL="519113" lvl="1" indent="-285750"/>
            <a:r>
              <a:rPr lang="en-US" sz="1450" dirty="0">
                <a:latin typeface="Times New Roman" pitchFamily="18" charset="0"/>
                <a:cs typeface="Times New Roman" pitchFamily="18" charset="0"/>
              </a:rPr>
              <a:t>An arrangement whereby an insurer agrees to provide services to a self-insured entity, such as providing printed claim forms, and processing and auditing claims. The insurer does not assume any insurance risk under an ASO arrangement. </a:t>
            </a:r>
          </a:p>
          <a:p>
            <a:pPr marL="519113" lvl="1" indent="-285750"/>
            <a:r>
              <a:rPr lang="en-US" sz="1450" dirty="0">
                <a:latin typeface="Times New Roman" pitchFamily="18" charset="0"/>
                <a:cs typeface="Times New Roman" pitchFamily="18" charset="0"/>
              </a:rPr>
              <a:t>TPA who don’t provide CM/DM services are ASO organizations</a:t>
            </a:r>
          </a:p>
          <a:p>
            <a:pPr marL="519113" lvl="1" indent="-285750"/>
            <a:endParaRPr lang="en-US" altLang="en-US" b="1" dirty="0">
              <a:latin typeface="Times New Roman" panose="02020603050405020304" pitchFamily="18" charset="0"/>
              <a:cs typeface="Times New Roman" panose="02020603050405020304" pitchFamily="18" charset="0"/>
            </a:endParaRPr>
          </a:p>
          <a:p>
            <a:pPr marL="519113" lvl="1" indent="-285750"/>
            <a:endParaRPr lang="en-US" alt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en-US" b="1" dirty="0">
              <a:latin typeface="Times New Roman" panose="02020603050405020304" pitchFamily="18" charset="0"/>
              <a:cs typeface="Times New Roman" panose="02020603050405020304" pitchFamily="18" charset="0"/>
            </a:endParaRPr>
          </a:p>
          <a:p>
            <a:pPr lvl="1">
              <a:buFont typeface="Wingdings" pitchFamily="2" charset="2"/>
              <a:buChar char="q"/>
              <a:defRPr/>
            </a:pPr>
            <a:endParaRPr lang="en-US" sz="1600" dirty="0">
              <a:latin typeface="Times New Roman" pitchFamily="18" charset="0"/>
              <a:cs typeface="Times New Roman" pitchFamily="18" charset="0"/>
            </a:endParaRPr>
          </a:p>
          <a:p>
            <a:pPr lvl="1" indent="0">
              <a:buNone/>
            </a:pPr>
            <a:endParaRPr lang="en-US" sz="1050" dirty="0"/>
          </a:p>
          <a:p>
            <a:pPr lvl="1" indent="0">
              <a:buNone/>
            </a:pPr>
            <a:endParaRPr lang="en-US" sz="1050" dirty="0"/>
          </a:p>
        </p:txBody>
      </p:sp>
    </p:spTree>
    <p:extLst>
      <p:ext uri="{BB962C8B-B14F-4D97-AF65-F5344CB8AC3E}">
        <p14:creationId xmlns:p14="http://schemas.microsoft.com/office/powerpoint/2010/main" val="3947833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33</a:t>
            </a:fld>
            <a:endParaRPr lang="en-US"/>
          </a:p>
        </p:txBody>
      </p:sp>
      <p:sp>
        <p:nvSpPr>
          <p:cNvPr id="3" name="Text Placeholder 2">
            <a:extLst>
              <a:ext uri="{FF2B5EF4-FFF2-40B4-BE49-F238E27FC236}">
                <a16:creationId xmlns:a16="http://schemas.microsoft.com/office/drawing/2014/main" id="{C6BDBB35-0513-4402-AB2F-8CFF238E7571}"/>
              </a:ext>
            </a:extLst>
          </p:cNvPr>
          <p:cNvSpPr>
            <a:spLocks noGrp="1"/>
          </p:cNvSpPr>
          <p:nvPr>
            <p:ph type="body" sz="quarter" idx="13"/>
          </p:nvPr>
        </p:nvSpPr>
        <p:spPr/>
        <p:txBody>
          <a:bodyPr/>
          <a:lstStyle/>
          <a:p>
            <a:r>
              <a:rPr lang="en-US" dirty="0"/>
              <a:t>1. Explore in web and describe about other kind of Health Insurances that exists in US Healthcare which we have not discussed in today’s session(Private(Self-Insured &amp; Fully-Insured) and Public(Medicare &amp; Medicaid).</a:t>
            </a:r>
          </a:p>
          <a:p>
            <a:endParaRPr lang="en-US" dirty="0"/>
          </a:p>
          <a:p>
            <a:r>
              <a:rPr lang="en-US" dirty="0"/>
              <a:t>2. Explain about the roles of PBMs in US Healthcare. Why are PBMs under scrutiny for rising prescription drug costs and spending.</a:t>
            </a:r>
          </a:p>
          <a:p>
            <a:endParaRPr lang="en-US" dirty="0"/>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Assignment 2.</a:t>
            </a:r>
          </a:p>
        </p:txBody>
      </p:sp>
    </p:spTree>
    <p:extLst>
      <p:ext uri="{BB962C8B-B14F-4D97-AF65-F5344CB8AC3E}">
        <p14:creationId xmlns:p14="http://schemas.microsoft.com/office/powerpoint/2010/main" val="569809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B4E202D-201A-4123-B0D5-E23D7E24766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2012" name="think-cell Slide" r:id="rId4" imgW="306" imgH="306" progId="TCLayout.ActiveDocument.1">
                  <p:embed/>
                </p:oleObj>
              </mc:Choice>
              <mc:Fallback>
                <p:oleObj name="think-cell Slide" r:id="rId4" imgW="306" imgH="306" progId="TCLayout.ActiveDocument.1">
                  <p:embed/>
                  <p:pic>
                    <p:nvPicPr>
                      <p:cNvPr id="2" name="Object 1" hidden="1">
                        <a:extLst>
                          <a:ext uri="{FF2B5EF4-FFF2-40B4-BE49-F238E27FC236}">
                            <a16:creationId xmlns:a16="http://schemas.microsoft.com/office/drawing/2014/main" id="{3B4E202D-201A-4123-B0D5-E23D7E24766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9DD3ACF4-CFCC-0C4F-897D-C01B05737689}"/>
              </a:ext>
            </a:extLst>
          </p:cNvPr>
          <p:cNvSpPr>
            <a:spLocks noGrp="1"/>
          </p:cNvSpPr>
          <p:nvPr>
            <p:ph type="ctrTitle"/>
          </p:nvPr>
        </p:nvSpPr>
        <p:spPr/>
        <p:txBody>
          <a:bodyPr/>
          <a:lstStyle/>
          <a:p>
            <a:r>
              <a:rPr lang="en-US" dirty="0"/>
              <a:t>US Healthcare Basics</a:t>
            </a:r>
          </a:p>
        </p:txBody>
      </p:sp>
      <p:sp>
        <p:nvSpPr>
          <p:cNvPr id="5" name="Subtitle 4">
            <a:extLst>
              <a:ext uri="{FF2B5EF4-FFF2-40B4-BE49-F238E27FC236}">
                <a16:creationId xmlns:a16="http://schemas.microsoft.com/office/drawing/2014/main" id="{B193CA41-5CA8-CA40-984E-887A6D2EED70}"/>
              </a:ext>
            </a:extLst>
          </p:cNvPr>
          <p:cNvSpPr>
            <a:spLocks noGrp="1"/>
          </p:cNvSpPr>
          <p:nvPr>
            <p:ph type="subTitle" idx="1"/>
          </p:nvPr>
        </p:nvSpPr>
        <p:spPr>
          <a:xfrm>
            <a:off x="458726" y="3774310"/>
            <a:ext cx="636650" cy="254114"/>
          </a:xfrm>
        </p:spPr>
        <p:txBody>
          <a:bodyPr/>
          <a:lstStyle/>
          <a:p>
            <a:r>
              <a:rPr lang="en-US" dirty="0"/>
              <a:t>Day 3</a:t>
            </a:r>
          </a:p>
        </p:txBody>
      </p:sp>
      <p:sp>
        <p:nvSpPr>
          <p:cNvPr id="6" name="TextBox 5">
            <a:extLst>
              <a:ext uri="{FF2B5EF4-FFF2-40B4-BE49-F238E27FC236}">
                <a16:creationId xmlns:a16="http://schemas.microsoft.com/office/drawing/2014/main" id="{62C081F5-6189-964B-A1BC-421E7C8AB695}"/>
              </a:ext>
            </a:extLst>
          </p:cNvPr>
          <p:cNvSpPr txBox="1"/>
          <p:nvPr/>
        </p:nvSpPr>
        <p:spPr>
          <a:xfrm>
            <a:off x="1420751" y="3766814"/>
            <a:ext cx="903350" cy="261610"/>
          </a:xfrm>
          <a:prstGeom prst="rect">
            <a:avLst/>
          </a:prstGeom>
          <a:noFill/>
        </p:spPr>
        <p:txBody>
          <a:bodyPr wrap="square" lIns="0" rIns="0" rtlCol="0">
            <a:spAutoFit/>
          </a:bodyPr>
          <a:lstStyle/>
          <a:p>
            <a:r>
              <a:rPr lang="en-US" sz="1100" dirty="0">
                <a:solidFill>
                  <a:schemeClr val="tx1">
                    <a:lumMod val="50000"/>
                    <a:lumOff val="50000"/>
                  </a:schemeClr>
                </a:solidFill>
              </a:rPr>
              <a:t>Feb 19, 2021</a:t>
            </a:r>
          </a:p>
        </p:txBody>
      </p:sp>
      <p:sp>
        <p:nvSpPr>
          <p:cNvPr id="7" name="Subtitle 4">
            <a:extLst>
              <a:ext uri="{FF2B5EF4-FFF2-40B4-BE49-F238E27FC236}">
                <a16:creationId xmlns:a16="http://schemas.microsoft.com/office/drawing/2014/main" id="{F2526242-12D4-43F6-88B2-AB6763E03289}"/>
              </a:ext>
            </a:extLst>
          </p:cNvPr>
          <p:cNvSpPr txBox="1">
            <a:spLocks/>
          </p:cNvSpPr>
          <p:nvPr/>
        </p:nvSpPr>
        <p:spPr>
          <a:xfrm>
            <a:off x="449200" y="4253379"/>
            <a:ext cx="847725" cy="254114"/>
          </a:xfrm>
          <a:prstGeom prst="rect">
            <a:avLst/>
          </a:prstGeom>
          <a:noFill/>
        </p:spPr>
        <p:txBody>
          <a:bodyPr vert="horz" lIns="0" tIns="0" rIns="0" bIns="0" rtlCol="0" anchor="t">
            <a:noAutofit/>
          </a:bodyPr>
          <a:lstStyle>
            <a:lvl1pPr marL="0" indent="0" algn="l" defTabSz="685800" rtl="0" eaLnBrk="1" latinLnBrk="0" hangingPunct="1">
              <a:lnSpc>
                <a:spcPct val="100000"/>
              </a:lnSpc>
              <a:spcBef>
                <a:spcPts val="100"/>
              </a:spcBef>
              <a:spcAft>
                <a:spcPts val="400"/>
              </a:spcAft>
              <a:buClr>
                <a:schemeClr val="accent2"/>
              </a:buClr>
              <a:buSzPct val="90000"/>
              <a:buFont typeface="Arial" panose="020B0604020202020204" pitchFamily="34" charset="0"/>
              <a:buNone/>
              <a:defRPr sz="1500" kern="1200" baseline="0">
                <a:solidFill>
                  <a:schemeClr val="accent2"/>
                </a:solidFill>
                <a:latin typeface="+mj-lt"/>
                <a:ea typeface="+mn-ea"/>
                <a:cs typeface="+mn-cs"/>
              </a:defRPr>
            </a:lvl1pPr>
            <a:lvl2pPr marL="342900" indent="0" algn="ctr" defTabSz="685800" rtl="0" eaLnBrk="1" latinLnBrk="0" hangingPunct="1">
              <a:lnSpc>
                <a:spcPct val="100000"/>
              </a:lnSpc>
              <a:spcBef>
                <a:spcPts val="100"/>
              </a:spcBef>
              <a:spcAft>
                <a:spcPts val="400"/>
              </a:spcAft>
              <a:buClr>
                <a:schemeClr val="accent3"/>
              </a:buClr>
              <a:buSzPct val="100000"/>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100000"/>
              </a:lnSpc>
              <a:spcBef>
                <a:spcPts val="100"/>
              </a:spcBef>
              <a:spcAft>
                <a:spcPts val="400"/>
              </a:spcAft>
              <a:buClr>
                <a:schemeClr val="accent3"/>
              </a:buClr>
              <a:buSzPct val="81000"/>
              <a:buFont typeface="Courier New" panose="02070309020205020404" pitchFamily="49" charset="0"/>
              <a:buNone/>
              <a:defRPr sz="1350" kern="1200">
                <a:solidFill>
                  <a:schemeClr val="tx1"/>
                </a:solidFill>
                <a:latin typeface="+mn-lt"/>
                <a:ea typeface="+mn-ea"/>
                <a:cs typeface="+mn-cs"/>
              </a:defRPr>
            </a:lvl3pPr>
            <a:lvl4pPr marL="1028700" indent="0" algn="ctr" defTabSz="685800" rtl="0" eaLnBrk="1" latinLnBrk="0" hangingPunct="1">
              <a:lnSpc>
                <a:spcPct val="100000"/>
              </a:lnSpc>
              <a:spcBef>
                <a:spcPts val="100"/>
              </a:spcBef>
              <a:spcAft>
                <a:spcPts val="400"/>
              </a:spcAft>
              <a:buClr>
                <a:schemeClr val="accent3"/>
              </a:buClr>
              <a:buSzPct val="75000"/>
              <a:buFont typeface="Wingdings" panose="05000000000000000000" pitchFamily="2" charset="2"/>
              <a:buNone/>
              <a:defRPr sz="1200" kern="1200" baseline="0">
                <a:solidFill>
                  <a:schemeClr val="tx1"/>
                </a:solidFill>
                <a:latin typeface="+mn-lt"/>
                <a:ea typeface="+mn-ea"/>
                <a:cs typeface="+mn-cs"/>
              </a:defRPr>
            </a:lvl4pPr>
            <a:lvl5pPr marL="1371600" indent="0" algn="ctr" defTabSz="685800" rtl="0" eaLnBrk="1" latinLnBrk="0" hangingPunct="1">
              <a:lnSpc>
                <a:spcPct val="100000"/>
              </a:lnSpc>
              <a:spcBef>
                <a:spcPts val="600"/>
              </a:spcBef>
              <a:spcAft>
                <a:spcPts val="400"/>
              </a:spcAft>
              <a:buClr>
                <a:schemeClr val="accent2"/>
              </a:buClr>
              <a:buSzPct val="70000"/>
              <a:buFont typeface="Arial"/>
              <a:buNone/>
              <a:defRPr sz="1200" kern="1200">
                <a:solidFill>
                  <a:schemeClr val="accent2"/>
                </a:solidFill>
                <a:latin typeface="+mn-lt"/>
                <a:ea typeface="+mn-ea"/>
                <a:cs typeface="+mn-cs"/>
              </a:defRPr>
            </a:lvl5pPr>
            <a:lvl6pPr marL="17145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9pPr>
          </a:lstStyle>
          <a:p>
            <a:r>
              <a:rPr lang="en-US" dirty="0"/>
              <a:t>Trainer</a:t>
            </a:r>
          </a:p>
        </p:txBody>
      </p:sp>
      <p:sp>
        <p:nvSpPr>
          <p:cNvPr id="8" name="TextBox 7">
            <a:extLst>
              <a:ext uri="{FF2B5EF4-FFF2-40B4-BE49-F238E27FC236}">
                <a16:creationId xmlns:a16="http://schemas.microsoft.com/office/drawing/2014/main" id="{C89B32E1-7227-496F-B131-CA6BC9C39E0F}"/>
              </a:ext>
            </a:extLst>
          </p:cNvPr>
          <p:cNvSpPr txBox="1"/>
          <p:nvPr/>
        </p:nvSpPr>
        <p:spPr>
          <a:xfrm>
            <a:off x="1420750" y="4253379"/>
            <a:ext cx="1531999" cy="261610"/>
          </a:xfrm>
          <a:prstGeom prst="rect">
            <a:avLst/>
          </a:prstGeom>
          <a:noFill/>
        </p:spPr>
        <p:txBody>
          <a:bodyPr wrap="square" lIns="0" rIns="0" rtlCol="0">
            <a:spAutoFit/>
          </a:bodyPr>
          <a:lstStyle/>
          <a:p>
            <a:r>
              <a:rPr lang="en-US" sz="1100" dirty="0">
                <a:solidFill>
                  <a:schemeClr val="tx1">
                    <a:lumMod val="50000"/>
                    <a:lumOff val="50000"/>
                  </a:schemeClr>
                </a:solidFill>
              </a:rPr>
              <a:t>Sameer Tuladhar</a:t>
            </a:r>
          </a:p>
        </p:txBody>
      </p:sp>
    </p:spTree>
    <p:extLst>
      <p:ext uri="{BB962C8B-B14F-4D97-AF65-F5344CB8AC3E}">
        <p14:creationId xmlns:p14="http://schemas.microsoft.com/office/powerpoint/2010/main" val="1632628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35</a:t>
            </a:fld>
            <a:endParaRPr lang="en-US"/>
          </a:p>
        </p:txBody>
      </p:sp>
      <p:sp>
        <p:nvSpPr>
          <p:cNvPr id="3" name="Text Placeholder 2">
            <a:extLst>
              <a:ext uri="{FF2B5EF4-FFF2-40B4-BE49-F238E27FC236}">
                <a16:creationId xmlns:a16="http://schemas.microsoft.com/office/drawing/2014/main" id="{C6BDBB35-0513-4402-AB2F-8CFF238E7571}"/>
              </a:ext>
            </a:extLst>
          </p:cNvPr>
          <p:cNvSpPr>
            <a:spLocks noGrp="1"/>
          </p:cNvSpPr>
          <p:nvPr>
            <p:ph type="body" sz="quarter" idx="13"/>
          </p:nvPr>
        </p:nvSpPr>
        <p:spPr>
          <a:xfrm>
            <a:off x="457200" y="1235075"/>
            <a:ext cx="11277600" cy="4941889"/>
          </a:xfrm>
        </p:spPr>
        <p:txBody>
          <a:bodyPr/>
          <a:lstStyle/>
          <a:p>
            <a:pPr marL="285750" indent="-285750">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Indemnity Plan </a:t>
            </a:r>
            <a:br>
              <a:rPr lang="en-US" altLang="en-US" dirty="0">
                <a:latin typeface="Times New Roman" panose="02020603050405020304" pitchFamily="18" charset="0"/>
                <a:cs typeface="Times New Roman" panose="02020603050405020304" pitchFamily="18" charset="0"/>
              </a:rPr>
            </a:br>
            <a:endParaRPr lang="en-US" altLang="en-US" dirty="0">
              <a:latin typeface="Times New Roman" panose="02020603050405020304" pitchFamily="18" charset="0"/>
              <a:cs typeface="Times New Roman" panose="02020603050405020304" pitchFamily="18" charset="0"/>
            </a:endParaRPr>
          </a:p>
          <a:p>
            <a:pPr marL="285750" indent="-285750">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Managed Care</a:t>
            </a:r>
            <a:br>
              <a:rPr lang="en-US" altLang="en-US" dirty="0">
                <a:latin typeface="Times New Roman" panose="02020603050405020304" pitchFamily="18" charset="0"/>
                <a:cs typeface="Times New Roman" panose="02020603050405020304" pitchFamily="18" charset="0"/>
              </a:rPr>
            </a:br>
            <a:endParaRPr lang="en-US" altLang="en-US" dirty="0">
              <a:latin typeface="Times New Roman" panose="02020603050405020304" pitchFamily="18" charset="0"/>
              <a:cs typeface="Times New Roman" panose="02020603050405020304" pitchFamily="18" charset="0"/>
            </a:endParaRPr>
          </a:p>
          <a:p>
            <a:pPr lvl="1">
              <a:spcAft>
                <a:spcPct val="0"/>
              </a:spcAft>
              <a:buFont typeface="Wingdings" panose="05000000000000000000" pitchFamily="2" charset="2"/>
              <a:buChar char="q"/>
            </a:pPr>
            <a:r>
              <a:rPr lang="en-US" altLang="en-US" sz="2000" dirty="0">
                <a:latin typeface="Times New Roman" panose="02020603050405020304" pitchFamily="18" charset="0"/>
                <a:cs typeface="Times New Roman" panose="02020603050405020304" pitchFamily="18" charset="0"/>
              </a:rPr>
              <a:t>Health Maintenance Organizations (HMOs) </a:t>
            </a:r>
          </a:p>
          <a:p>
            <a:pPr lvl="2">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Business arrangement between Doctors, hospitals, and insurers</a:t>
            </a:r>
          </a:p>
          <a:p>
            <a:pPr lvl="2">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medical treatment on a prepaid basis (</a:t>
            </a:r>
            <a:r>
              <a:rPr lang="en-US" altLang="en-US" sz="1600" b="1" dirty="0">
                <a:latin typeface="Times New Roman" panose="02020603050405020304" pitchFamily="18" charset="0"/>
                <a:cs typeface="Times New Roman" panose="02020603050405020304" pitchFamily="18" charset="0"/>
              </a:rPr>
              <a:t>flat rate each month</a:t>
            </a:r>
            <a:r>
              <a:rPr lang="en-US" altLang="en-US" sz="1600" dirty="0">
                <a:latin typeface="Times New Roman" panose="02020603050405020304" pitchFamily="18" charset="0"/>
                <a:cs typeface="Times New Roman" panose="02020603050405020304" pitchFamily="18" charset="0"/>
              </a:rPr>
              <a:t>)</a:t>
            </a:r>
          </a:p>
          <a:p>
            <a:pPr lvl="2">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Primary Care Physicians act as Medical Gatekeepers</a:t>
            </a:r>
          </a:p>
          <a:p>
            <a:pPr lvl="2">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they underwrite the risk of providing health care for a contract year (12 months). </a:t>
            </a:r>
          </a:p>
          <a:p>
            <a:pPr lvl="2">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Low out of pocket cost for individuals, focus on wellness and preventative care</a:t>
            </a:r>
          </a:p>
          <a:p>
            <a:pPr lvl="2">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Needs PCP referral</a:t>
            </a:r>
            <a:br>
              <a:rPr lang="en-US" altLang="en-US" sz="1600" dirty="0">
                <a:latin typeface="Times New Roman" panose="02020603050405020304" pitchFamily="18" charset="0"/>
                <a:cs typeface="Times New Roman" panose="02020603050405020304" pitchFamily="18" charset="0"/>
              </a:rPr>
            </a:br>
            <a:endParaRPr lang="en-US" altLang="en-US" sz="2000" dirty="0">
              <a:solidFill>
                <a:srgbClr val="FF0000"/>
              </a:solidFill>
              <a:latin typeface="Times New Roman" panose="02020603050405020304" pitchFamily="18" charset="0"/>
              <a:cs typeface="Times New Roman" panose="02020603050405020304" pitchFamily="18" charset="0"/>
            </a:endParaRPr>
          </a:p>
          <a:p>
            <a:pPr lvl="1">
              <a:spcAft>
                <a:spcPct val="0"/>
              </a:spcAft>
              <a:buFont typeface="Wingdings" panose="05000000000000000000" pitchFamily="2" charset="2"/>
              <a:buChar char="q"/>
            </a:pPr>
            <a:r>
              <a:rPr lang="en-US" altLang="en-US" sz="2000" dirty="0">
                <a:latin typeface="Times New Roman" panose="02020603050405020304" pitchFamily="18" charset="0"/>
                <a:cs typeface="Times New Roman" panose="02020603050405020304" pitchFamily="18" charset="0"/>
              </a:rPr>
              <a:t>Preferred Provider Organizations (PPOs)/Point of Service (POS)</a:t>
            </a:r>
          </a:p>
          <a:p>
            <a:pPr lvl="2">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Organizations in which insurers contract with a limited number of physicians  and hospitals  (“in network”) who agree to care for patients, usually on a discounted Fee-for-service basis.</a:t>
            </a:r>
          </a:p>
          <a:p>
            <a:pPr lvl="2">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Members have their choice of healthcare provider, but often pay more for using providers that are not contracted with the insurance company. (In and out of network )</a:t>
            </a:r>
          </a:p>
          <a:p>
            <a:pPr lvl="2">
              <a:spcAft>
                <a:spcPct val="0"/>
              </a:spcAft>
              <a:buFont typeface="Wingdings" panose="05000000000000000000" pitchFamily="2" charset="2"/>
              <a:buChar char="q"/>
            </a:pPr>
            <a:r>
              <a:rPr lang="en-US" altLang="en-US" sz="1600" dirty="0">
                <a:latin typeface="Times New Roman" panose="02020603050405020304" pitchFamily="18" charset="0"/>
                <a:cs typeface="Times New Roman" panose="02020603050405020304" pitchFamily="18" charset="0"/>
              </a:rPr>
              <a:t>No Need of  PCP referral</a:t>
            </a:r>
            <a:endParaRPr lang="en-US" altLang="en-US" sz="2000" dirty="0">
              <a:solidFill>
                <a:srgbClr val="FF0000"/>
              </a:solidFill>
              <a:latin typeface="Times New Roman" panose="02020603050405020304" pitchFamily="18" charset="0"/>
              <a:cs typeface="Times New Roman" panose="02020603050405020304" pitchFamily="18" charset="0"/>
            </a:endParaRPr>
          </a:p>
          <a:p>
            <a:endParaRPr lang="en-US" dirty="0"/>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Types of Healthcare Plans</a:t>
            </a:r>
          </a:p>
        </p:txBody>
      </p:sp>
    </p:spTree>
    <p:extLst>
      <p:ext uri="{BB962C8B-B14F-4D97-AF65-F5344CB8AC3E}">
        <p14:creationId xmlns:p14="http://schemas.microsoft.com/office/powerpoint/2010/main" val="16843537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36</a:t>
            </a:fld>
            <a:endParaRPr lang="en-US"/>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Claims Processing Work Flow</a:t>
            </a:r>
          </a:p>
        </p:txBody>
      </p:sp>
      <p:pic>
        <p:nvPicPr>
          <p:cNvPr id="3" name="Picture 2">
            <a:hlinkClick r:id="rId2"/>
            <a:extLst>
              <a:ext uri="{FF2B5EF4-FFF2-40B4-BE49-F238E27FC236}">
                <a16:creationId xmlns:a16="http://schemas.microsoft.com/office/drawing/2014/main" id="{50062B4E-2D03-4C20-B076-4B116C517737}"/>
              </a:ext>
            </a:extLst>
          </p:cNvPr>
          <p:cNvPicPr>
            <a:picLocks noChangeAspect="1"/>
          </p:cNvPicPr>
          <p:nvPr/>
        </p:nvPicPr>
        <p:blipFill>
          <a:blip r:embed="rId3"/>
          <a:stretch>
            <a:fillRect/>
          </a:stretch>
        </p:blipFill>
        <p:spPr>
          <a:xfrm>
            <a:off x="1835584" y="1356390"/>
            <a:ext cx="8390982" cy="4676940"/>
          </a:xfrm>
          <a:prstGeom prst="rect">
            <a:avLst/>
          </a:prstGeom>
        </p:spPr>
      </p:pic>
    </p:spTree>
    <p:extLst>
      <p:ext uri="{BB962C8B-B14F-4D97-AF65-F5344CB8AC3E}">
        <p14:creationId xmlns:p14="http://schemas.microsoft.com/office/powerpoint/2010/main" val="1083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37</a:t>
            </a:fld>
            <a:endParaRPr lang="en-US"/>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How is medical claim generated?</a:t>
            </a:r>
          </a:p>
        </p:txBody>
      </p:sp>
      <p:pic>
        <p:nvPicPr>
          <p:cNvPr id="17" name="Picture 16" descr="doctor.jpg">
            <a:extLst>
              <a:ext uri="{FF2B5EF4-FFF2-40B4-BE49-F238E27FC236}">
                <a16:creationId xmlns:a16="http://schemas.microsoft.com/office/drawing/2014/main" id="{3AC2F69A-2E53-4829-9DAB-4CCCCA3ECF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67500" y="3181350"/>
            <a:ext cx="135255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8" descr="u12011184.jpg">
            <a:extLst>
              <a:ext uri="{FF2B5EF4-FFF2-40B4-BE49-F238E27FC236}">
                <a16:creationId xmlns:a16="http://schemas.microsoft.com/office/drawing/2014/main" id="{87C08E25-D096-4E72-A74E-C6D5014763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3100" y="3181350"/>
            <a:ext cx="1552575"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Arrow Connector 20">
            <a:extLst>
              <a:ext uri="{FF2B5EF4-FFF2-40B4-BE49-F238E27FC236}">
                <a16:creationId xmlns:a16="http://schemas.microsoft.com/office/drawing/2014/main" id="{FE96134A-8045-46BD-894C-3BC3A0276789}"/>
              </a:ext>
            </a:extLst>
          </p:cNvPr>
          <p:cNvCxnSpPr>
            <a:cxnSpLocks noChangeShapeType="1"/>
          </p:cNvCxnSpPr>
          <p:nvPr/>
        </p:nvCxnSpPr>
        <p:spPr bwMode="auto">
          <a:xfrm rot="10800000" flipV="1">
            <a:off x="4716517" y="2567150"/>
            <a:ext cx="609600" cy="533400"/>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20" name="Straight Arrow Connector 22">
            <a:extLst>
              <a:ext uri="{FF2B5EF4-FFF2-40B4-BE49-F238E27FC236}">
                <a16:creationId xmlns:a16="http://schemas.microsoft.com/office/drawing/2014/main" id="{A38E158F-5CFF-4DDF-B019-5583506E0114}"/>
              </a:ext>
            </a:extLst>
          </p:cNvPr>
          <p:cNvCxnSpPr>
            <a:cxnSpLocks noChangeShapeType="1"/>
          </p:cNvCxnSpPr>
          <p:nvPr/>
        </p:nvCxnSpPr>
        <p:spPr bwMode="auto">
          <a:xfrm>
            <a:off x="6913170" y="2714291"/>
            <a:ext cx="609600" cy="457200"/>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21" name="Straight Arrow Connector 24">
            <a:extLst>
              <a:ext uri="{FF2B5EF4-FFF2-40B4-BE49-F238E27FC236}">
                <a16:creationId xmlns:a16="http://schemas.microsoft.com/office/drawing/2014/main" id="{A24E47F8-471A-423A-9B3B-0EF7CDF1A948}"/>
              </a:ext>
            </a:extLst>
          </p:cNvPr>
          <p:cNvCxnSpPr>
            <a:cxnSpLocks noChangeShapeType="1"/>
          </p:cNvCxnSpPr>
          <p:nvPr/>
        </p:nvCxnSpPr>
        <p:spPr bwMode="auto">
          <a:xfrm rot="5400000">
            <a:off x="7428238" y="5037137"/>
            <a:ext cx="590550" cy="3175"/>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sp>
        <p:nvSpPr>
          <p:cNvPr id="22" name="Rectangle 21">
            <a:extLst>
              <a:ext uri="{FF2B5EF4-FFF2-40B4-BE49-F238E27FC236}">
                <a16:creationId xmlns:a16="http://schemas.microsoft.com/office/drawing/2014/main" id="{E5CF18FF-2693-4EF4-8AE2-CF8B76265AB4}"/>
              </a:ext>
            </a:extLst>
          </p:cNvPr>
          <p:cNvSpPr/>
          <p:nvPr/>
        </p:nvSpPr>
        <p:spPr>
          <a:xfrm>
            <a:off x="7239325" y="5410200"/>
            <a:ext cx="1095375" cy="923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Text Box 26">
            <a:extLst>
              <a:ext uri="{FF2B5EF4-FFF2-40B4-BE49-F238E27FC236}">
                <a16:creationId xmlns:a16="http://schemas.microsoft.com/office/drawing/2014/main" id="{7A0E5B42-7E5E-4ED7-B78A-66B16C966D25}"/>
              </a:ext>
            </a:extLst>
          </p:cNvPr>
          <p:cNvSpPr txBox="1">
            <a:spLocks noChangeArrowheads="1"/>
          </p:cNvSpPr>
          <p:nvPr/>
        </p:nvSpPr>
        <p:spPr bwMode="auto">
          <a:xfrm>
            <a:off x="7344100" y="5421313"/>
            <a:ext cx="10668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None/>
            </a:pPr>
            <a:r>
              <a:rPr lang="en-US" altLang="en-US" sz="1000" dirty="0">
                <a:solidFill>
                  <a:schemeClr val="bg1"/>
                </a:solidFill>
              </a:rPr>
              <a:t>UB 04 Facility (Hospital, Nursing Home)</a:t>
            </a:r>
          </a:p>
        </p:txBody>
      </p:sp>
      <p:sp>
        <p:nvSpPr>
          <p:cNvPr id="24" name="Rectangle 23">
            <a:extLst>
              <a:ext uri="{FF2B5EF4-FFF2-40B4-BE49-F238E27FC236}">
                <a16:creationId xmlns:a16="http://schemas.microsoft.com/office/drawing/2014/main" id="{F6141325-C5FC-459E-8E7B-FAE27751430E}"/>
              </a:ext>
            </a:extLst>
          </p:cNvPr>
          <p:cNvSpPr/>
          <p:nvPr/>
        </p:nvSpPr>
        <p:spPr>
          <a:xfrm>
            <a:off x="4205613" y="5410200"/>
            <a:ext cx="1095375" cy="923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5" name="Text Box 26">
            <a:extLst>
              <a:ext uri="{FF2B5EF4-FFF2-40B4-BE49-F238E27FC236}">
                <a16:creationId xmlns:a16="http://schemas.microsoft.com/office/drawing/2014/main" id="{7724E5F9-BCA8-4ABA-854F-C4C91523466B}"/>
              </a:ext>
            </a:extLst>
          </p:cNvPr>
          <p:cNvSpPr txBox="1">
            <a:spLocks noChangeArrowheads="1"/>
          </p:cNvSpPr>
          <p:nvPr/>
        </p:nvSpPr>
        <p:spPr bwMode="auto">
          <a:xfrm>
            <a:off x="4314354" y="5421312"/>
            <a:ext cx="986633" cy="553998"/>
          </a:xfrm>
          <a:prstGeom prst="rect">
            <a:avLst/>
          </a:prstGeom>
          <a:noFill/>
          <a:ln w="9525">
            <a:noFill/>
            <a:miter lim="800000"/>
            <a:headEnd/>
            <a:tailEnd/>
          </a:ln>
        </p:spPr>
        <p:txBody>
          <a:bodyPr>
            <a:spAutoFit/>
          </a:bodyPr>
          <a:lstStyle/>
          <a:p>
            <a:pPr eaLnBrk="1" fontAlgn="auto" hangingPunct="1">
              <a:spcBef>
                <a:spcPct val="50000"/>
              </a:spcBef>
              <a:spcAft>
                <a:spcPts val="0"/>
              </a:spcAft>
              <a:buFont typeface="Wingdings" pitchFamily="2" charset="2"/>
              <a:buNone/>
              <a:defRPr/>
            </a:pPr>
            <a:r>
              <a:rPr lang="en-US" sz="1000" dirty="0">
                <a:solidFill>
                  <a:schemeClr val="bg1"/>
                </a:solidFill>
                <a:latin typeface="+mn-lt"/>
              </a:rPr>
              <a:t>CMS 1500 Professional  </a:t>
            </a:r>
            <a:r>
              <a:rPr lang="en-US" sz="1000" dirty="0">
                <a:noFill/>
                <a:latin typeface="+mn-lt"/>
              </a:rPr>
              <a:t>1500</a:t>
            </a:r>
          </a:p>
        </p:txBody>
      </p:sp>
      <p:cxnSp>
        <p:nvCxnSpPr>
          <p:cNvPr id="26" name="Straight Arrow Connector 24">
            <a:extLst>
              <a:ext uri="{FF2B5EF4-FFF2-40B4-BE49-F238E27FC236}">
                <a16:creationId xmlns:a16="http://schemas.microsoft.com/office/drawing/2014/main" id="{D469C3FD-97B1-49FC-8376-1243615FA5D4}"/>
              </a:ext>
            </a:extLst>
          </p:cNvPr>
          <p:cNvCxnSpPr>
            <a:cxnSpLocks noChangeShapeType="1"/>
          </p:cNvCxnSpPr>
          <p:nvPr/>
        </p:nvCxnSpPr>
        <p:spPr bwMode="auto">
          <a:xfrm rot="5400000">
            <a:off x="4456438" y="5037137"/>
            <a:ext cx="590550" cy="3175"/>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pic>
        <p:nvPicPr>
          <p:cNvPr id="27" name="Picture 20" descr="NER_057.jpg">
            <a:extLst>
              <a:ext uri="{FF2B5EF4-FFF2-40B4-BE49-F238E27FC236}">
                <a16:creationId xmlns:a16="http://schemas.microsoft.com/office/drawing/2014/main" id="{4D102299-6CC2-4420-A1BA-E7D3974B5BB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29450" y="1266825"/>
            <a:ext cx="16192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 descr="http://th4.photobucket.com/albums/y120/kenalice/Vintage%20family/th_1981ColesbabyKMC.jpg">
            <a:extLst>
              <a:ext uri="{FF2B5EF4-FFF2-40B4-BE49-F238E27FC236}">
                <a16:creationId xmlns:a16="http://schemas.microsoft.com/office/drawing/2014/main" id="{50380812-39FF-4588-9A0E-D1D2DA793C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4900" y="1447800"/>
            <a:ext cx="152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7008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8F238-6FAD-428E-B3C0-2C9974656BEE}"/>
              </a:ext>
            </a:extLst>
          </p:cNvPr>
          <p:cNvSpPr>
            <a:spLocks noGrp="1"/>
          </p:cNvSpPr>
          <p:nvPr>
            <p:ph type="sldNum" sz="quarter" idx="12"/>
          </p:nvPr>
        </p:nvSpPr>
        <p:spPr/>
        <p:txBody>
          <a:bodyPr/>
          <a:lstStyle/>
          <a:p>
            <a:fld id="{8BC64C03-9EC0-4B7E-8FE4-24DBF62E63E5}" type="slidenum">
              <a:rPr lang="en-US" smtClean="0"/>
              <a:t>38</a:t>
            </a:fld>
            <a:endParaRPr lang="en-US"/>
          </a:p>
        </p:txBody>
      </p:sp>
      <p:sp>
        <p:nvSpPr>
          <p:cNvPr id="5" name="Title 4">
            <a:extLst>
              <a:ext uri="{FF2B5EF4-FFF2-40B4-BE49-F238E27FC236}">
                <a16:creationId xmlns:a16="http://schemas.microsoft.com/office/drawing/2014/main" id="{3BC2FBFA-831E-497A-8B8B-295D5ADBE9F6}"/>
              </a:ext>
            </a:extLst>
          </p:cNvPr>
          <p:cNvSpPr>
            <a:spLocks noGrp="1"/>
          </p:cNvSpPr>
          <p:nvPr>
            <p:ph type="title"/>
          </p:nvPr>
        </p:nvSpPr>
        <p:spPr>
          <a:xfrm>
            <a:off x="120869" y="102683"/>
            <a:ext cx="11277600" cy="914400"/>
          </a:xfrm>
        </p:spPr>
        <p:txBody>
          <a:bodyPr/>
          <a:lstStyle/>
          <a:p>
            <a:r>
              <a:rPr lang="en-US" dirty="0"/>
              <a:t>Amount Factors</a:t>
            </a:r>
          </a:p>
        </p:txBody>
      </p:sp>
      <p:sp>
        <p:nvSpPr>
          <p:cNvPr id="6" name="Text Placeholder 5">
            <a:extLst>
              <a:ext uri="{FF2B5EF4-FFF2-40B4-BE49-F238E27FC236}">
                <a16:creationId xmlns:a16="http://schemas.microsoft.com/office/drawing/2014/main" id="{13F2C38D-56F1-4072-B9D8-92389F5D71AB}"/>
              </a:ext>
            </a:extLst>
          </p:cNvPr>
          <p:cNvSpPr>
            <a:spLocks noGrp="1"/>
          </p:cNvSpPr>
          <p:nvPr>
            <p:ph type="body" sz="quarter" idx="13"/>
          </p:nvPr>
        </p:nvSpPr>
        <p:spPr>
          <a:xfrm>
            <a:off x="402772" y="900170"/>
            <a:ext cx="5540828" cy="5338705"/>
          </a:xfrm>
        </p:spPr>
        <p:txBody>
          <a:bodyPr/>
          <a:lstStyle/>
          <a:p>
            <a:pPr marL="285750" indent="-285750">
              <a:buFont typeface="Arial" panose="020B0604020202020204" pitchFamily="34" charset="0"/>
              <a:buChar char="•"/>
            </a:pPr>
            <a:r>
              <a:rPr lang="en-US" dirty="0"/>
              <a:t>Billed Amount</a:t>
            </a:r>
          </a:p>
          <a:p>
            <a:pPr marL="519113" lvl="1" indent="-285750"/>
            <a:r>
              <a:rPr lang="en-US" sz="1200" dirty="0"/>
              <a:t>This is the total charge amount of the service submitted by the service provider.</a:t>
            </a:r>
          </a:p>
          <a:p>
            <a:pPr marL="285750" indent="-285750">
              <a:buFont typeface="Arial" panose="020B0604020202020204" pitchFamily="34" charset="0"/>
              <a:buChar char="•"/>
            </a:pPr>
            <a:r>
              <a:rPr lang="en-US" dirty="0"/>
              <a:t>Paid Amount</a:t>
            </a:r>
          </a:p>
          <a:p>
            <a:pPr marL="519113" lvl="1" indent="-285750"/>
            <a:r>
              <a:rPr lang="en-US" sz="1200" dirty="0"/>
              <a:t>The amount paid by HMO, TPA or self insured to the service provider. It is a net paid amount or amount after deducting all plans cost or amount.</a:t>
            </a:r>
          </a:p>
          <a:p>
            <a:pPr marL="285750" indent="-285750">
              <a:buFont typeface="Arial" panose="020B0604020202020204" pitchFamily="34" charset="0"/>
              <a:buChar char="•"/>
            </a:pPr>
            <a:r>
              <a:rPr lang="en-US" dirty="0"/>
              <a:t>Co-Insurance</a:t>
            </a:r>
          </a:p>
          <a:p>
            <a:pPr marL="519113" lvl="1" indent="-285750"/>
            <a:r>
              <a:rPr lang="en-US" sz="1200" dirty="0"/>
              <a:t>Co-insurance refers to money that an individual is required to pay for services, after a deductible has been paid. Co-insurance is often specified by a percentage. For example, the employee pays 20% toward the charges for a service and the employer or insurance company pays 80%.</a:t>
            </a:r>
          </a:p>
          <a:p>
            <a:pPr marL="285750" indent="-285750">
              <a:buFont typeface="Arial" panose="020B0604020202020204" pitchFamily="34" charset="0"/>
              <a:buChar char="•"/>
            </a:pPr>
            <a:r>
              <a:rPr lang="en-US" sz="1500" dirty="0"/>
              <a:t>Co-pay</a:t>
            </a:r>
          </a:p>
          <a:p>
            <a:pPr marL="519113" lvl="1" indent="-285750"/>
            <a:r>
              <a:rPr lang="en-US" sz="1200" dirty="0"/>
              <a:t>The amount paid by member at the time of service. This is fixed amount specified by the medical plan design</a:t>
            </a:r>
          </a:p>
          <a:p>
            <a:pPr marL="285750" indent="-285750">
              <a:buFont typeface="Arial" panose="020B0604020202020204" pitchFamily="34" charset="0"/>
              <a:buChar char="•"/>
            </a:pPr>
            <a:r>
              <a:rPr lang="en-US" sz="1500" dirty="0"/>
              <a:t>Deductible</a:t>
            </a:r>
          </a:p>
          <a:p>
            <a:pPr marL="519113" lvl="1" indent="-285750"/>
            <a:r>
              <a:rPr lang="en-US" sz="1200" dirty="0"/>
              <a:t>The amount an individual must pay for health care expenses before insurance (or a self-insured company) covers the costs. Often, insurance plans are based on yearly deductible amounts.</a:t>
            </a:r>
          </a:p>
        </p:txBody>
      </p:sp>
      <p:sp>
        <p:nvSpPr>
          <p:cNvPr id="7" name="Text Placeholder 5">
            <a:extLst>
              <a:ext uri="{FF2B5EF4-FFF2-40B4-BE49-F238E27FC236}">
                <a16:creationId xmlns:a16="http://schemas.microsoft.com/office/drawing/2014/main" id="{F0C71989-308B-44EE-BB06-300F8F050140}"/>
              </a:ext>
            </a:extLst>
          </p:cNvPr>
          <p:cNvSpPr txBox="1">
            <a:spLocks/>
          </p:cNvSpPr>
          <p:nvPr/>
        </p:nvSpPr>
        <p:spPr>
          <a:xfrm>
            <a:off x="6193973" y="1177339"/>
            <a:ext cx="5540828" cy="4780491"/>
          </a:xfrm>
          <a:prstGeom prst="rect">
            <a:avLst/>
          </a:prstGeom>
        </p:spPr>
        <p:txBody>
          <a:bodyPr vert="horz" lIns="0" tIns="0" rIns="0" bIns="0" rtlCol="0" anchor="t">
            <a:noAutofit/>
          </a:bodyPr>
          <a:lstStyle>
            <a:lvl1pPr marL="0" indent="0" algn="l" defTabSz="685800" rtl="0" eaLnBrk="1" latinLnBrk="0" hangingPunct="1">
              <a:lnSpc>
                <a:spcPct val="100000"/>
              </a:lnSpc>
              <a:spcBef>
                <a:spcPts val="100"/>
              </a:spcBef>
              <a:spcAft>
                <a:spcPts val="400"/>
              </a:spcAft>
              <a:buClr>
                <a:schemeClr val="accent2"/>
              </a:buClr>
              <a:buSzPct val="90000"/>
              <a:buFont typeface="Arial"/>
              <a:buNone/>
              <a:defRPr sz="1800" kern="1200" baseline="0">
                <a:solidFill>
                  <a:schemeClr val="accent1"/>
                </a:solidFill>
                <a:latin typeface="+mj-lt"/>
                <a:ea typeface="+mn-ea"/>
                <a:cs typeface="+mn-cs"/>
              </a:defRPr>
            </a:lvl1pPr>
            <a:lvl2pPr marL="233363" indent="-233363" algn="l" defTabSz="685800" rtl="0" eaLnBrk="1" latinLnBrk="0" hangingPunct="1">
              <a:lnSpc>
                <a:spcPct val="100000"/>
              </a:lnSpc>
              <a:spcBef>
                <a:spcPts val="100"/>
              </a:spcBef>
              <a:spcAft>
                <a:spcPts val="400"/>
              </a:spcAft>
              <a:buClr>
                <a:schemeClr val="accent3"/>
              </a:buClr>
              <a:buSzPct val="100000"/>
              <a:buFont typeface="Arial" panose="020B0604020202020204" pitchFamily="34" charset="0"/>
              <a:buChar char="•"/>
              <a:defRPr sz="1500" kern="1200">
                <a:solidFill>
                  <a:schemeClr val="tx1"/>
                </a:solidFill>
                <a:latin typeface="+mn-lt"/>
                <a:ea typeface="+mn-ea"/>
                <a:cs typeface="+mn-cs"/>
              </a:defRPr>
            </a:lvl2pPr>
            <a:lvl3pPr marL="569913" indent="-255588" algn="l" defTabSz="685800" rtl="0" eaLnBrk="1" latinLnBrk="0" hangingPunct="1">
              <a:lnSpc>
                <a:spcPct val="100000"/>
              </a:lnSpc>
              <a:spcBef>
                <a:spcPts val="100"/>
              </a:spcBef>
              <a:spcAft>
                <a:spcPts val="400"/>
              </a:spcAft>
              <a:buClr>
                <a:schemeClr val="accent3"/>
              </a:buClr>
              <a:buSzPct val="81000"/>
              <a:buFont typeface="Courier New" panose="02070309020205020404" pitchFamily="49" charset="0"/>
              <a:buChar char="o"/>
              <a:defRPr sz="1350" kern="1200">
                <a:solidFill>
                  <a:schemeClr val="tx1"/>
                </a:solidFill>
                <a:latin typeface="+mn-lt"/>
                <a:ea typeface="+mn-ea"/>
                <a:cs typeface="+mn-cs"/>
              </a:defRPr>
            </a:lvl3pPr>
            <a:lvl4pPr marL="801688" indent="-190500" algn="l" defTabSz="685800" rtl="0" eaLnBrk="1" latinLnBrk="0" hangingPunct="1">
              <a:lnSpc>
                <a:spcPct val="100000"/>
              </a:lnSpc>
              <a:spcBef>
                <a:spcPts val="100"/>
              </a:spcBef>
              <a:spcAft>
                <a:spcPts val="400"/>
              </a:spcAft>
              <a:buClr>
                <a:schemeClr val="accent3"/>
              </a:buClr>
              <a:buSzPct val="75000"/>
              <a:buFont typeface="Wingdings" panose="05000000000000000000" pitchFamily="2" charset="2"/>
              <a:buChar char="§"/>
              <a:defRPr sz="1200" kern="1200" baseline="0">
                <a:solidFill>
                  <a:schemeClr val="tx1"/>
                </a:solidFill>
                <a:latin typeface="+mn-lt"/>
                <a:ea typeface="+mn-ea"/>
                <a:cs typeface="+mn-cs"/>
              </a:defRPr>
            </a:lvl4pPr>
            <a:lvl5pPr marL="0" indent="0" algn="l" defTabSz="685800" rtl="0" eaLnBrk="1" latinLnBrk="0" hangingPunct="1">
              <a:lnSpc>
                <a:spcPct val="100000"/>
              </a:lnSpc>
              <a:spcBef>
                <a:spcPts val="600"/>
              </a:spcBef>
              <a:spcAft>
                <a:spcPts val="400"/>
              </a:spcAft>
              <a:buClr>
                <a:schemeClr val="accent2"/>
              </a:buClr>
              <a:buSzPct val="70000"/>
              <a:buFont typeface="Arial"/>
              <a:buNone/>
              <a:defRPr sz="15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endParaRPr lang="en-US" dirty="0"/>
          </a:p>
        </p:txBody>
      </p:sp>
      <p:sp>
        <p:nvSpPr>
          <p:cNvPr id="8" name="Text Placeholder 5">
            <a:extLst>
              <a:ext uri="{FF2B5EF4-FFF2-40B4-BE49-F238E27FC236}">
                <a16:creationId xmlns:a16="http://schemas.microsoft.com/office/drawing/2014/main" id="{5C7E1B83-1B4C-4DBA-9A5E-9DE72D916DE8}"/>
              </a:ext>
            </a:extLst>
          </p:cNvPr>
          <p:cNvSpPr txBox="1">
            <a:spLocks/>
          </p:cNvSpPr>
          <p:nvPr/>
        </p:nvSpPr>
        <p:spPr>
          <a:xfrm>
            <a:off x="6096000" y="900170"/>
            <a:ext cx="5540828" cy="5338705"/>
          </a:xfrm>
          <a:prstGeom prst="rect">
            <a:avLst/>
          </a:prstGeom>
        </p:spPr>
        <p:txBody>
          <a:bodyPr vert="horz" lIns="0" tIns="0" rIns="0" bIns="0" rtlCol="0" anchor="t">
            <a:noAutofit/>
          </a:bodyPr>
          <a:lstStyle>
            <a:lvl1pPr marL="0" indent="0" algn="l" defTabSz="685800" rtl="0" eaLnBrk="1" latinLnBrk="0" hangingPunct="1">
              <a:lnSpc>
                <a:spcPct val="100000"/>
              </a:lnSpc>
              <a:spcBef>
                <a:spcPts val="100"/>
              </a:spcBef>
              <a:spcAft>
                <a:spcPts val="400"/>
              </a:spcAft>
              <a:buClr>
                <a:schemeClr val="accent2"/>
              </a:buClr>
              <a:buSzPct val="90000"/>
              <a:buFont typeface="Arial"/>
              <a:buNone/>
              <a:defRPr sz="1800" kern="1200" baseline="0">
                <a:solidFill>
                  <a:schemeClr val="accent1"/>
                </a:solidFill>
                <a:latin typeface="+mj-lt"/>
                <a:ea typeface="+mn-ea"/>
                <a:cs typeface="+mn-cs"/>
              </a:defRPr>
            </a:lvl1pPr>
            <a:lvl2pPr marL="233363" indent="-233363" algn="l" defTabSz="685800" rtl="0" eaLnBrk="1" latinLnBrk="0" hangingPunct="1">
              <a:lnSpc>
                <a:spcPct val="100000"/>
              </a:lnSpc>
              <a:spcBef>
                <a:spcPts val="100"/>
              </a:spcBef>
              <a:spcAft>
                <a:spcPts val="400"/>
              </a:spcAft>
              <a:buClr>
                <a:schemeClr val="accent3"/>
              </a:buClr>
              <a:buSzPct val="100000"/>
              <a:buFont typeface="Arial" panose="020B0604020202020204" pitchFamily="34" charset="0"/>
              <a:buChar char="•"/>
              <a:defRPr sz="1500" kern="1200">
                <a:solidFill>
                  <a:schemeClr val="tx1"/>
                </a:solidFill>
                <a:latin typeface="+mn-lt"/>
                <a:ea typeface="+mn-ea"/>
                <a:cs typeface="+mn-cs"/>
              </a:defRPr>
            </a:lvl2pPr>
            <a:lvl3pPr marL="569913" indent="-255588" algn="l" defTabSz="685800" rtl="0" eaLnBrk="1" latinLnBrk="0" hangingPunct="1">
              <a:lnSpc>
                <a:spcPct val="100000"/>
              </a:lnSpc>
              <a:spcBef>
                <a:spcPts val="100"/>
              </a:spcBef>
              <a:spcAft>
                <a:spcPts val="400"/>
              </a:spcAft>
              <a:buClr>
                <a:schemeClr val="accent3"/>
              </a:buClr>
              <a:buSzPct val="81000"/>
              <a:buFont typeface="Courier New" panose="02070309020205020404" pitchFamily="49" charset="0"/>
              <a:buChar char="o"/>
              <a:defRPr sz="1350" kern="1200">
                <a:solidFill>
                  <a:schemeClr val="tx1"/>
                </a:solidFill>
                <a:latin typeface="+mn-lt"/>
                <a:ea typeface="+mn-ea"/>
                <a:cs typeface="+mn-cs"/>
              </a:defRPr>
            </a:lvl3pPr>
            <a:lvl4pPr marL="801688" indent="-190500" algn="l" defTabSz="685800" rtl="0" eaLnBrk="1" latinLnBrk="0" hangingPunct="1">
              <a:lnSpc>
                <a:spcPct val="100000"/>
              </a:lnSpc>
              <a:spcBef>
                <a:spcPts val="100"/>
              </a:spcBef>
              <a:spcAft>
                <a:spcPts val="400"/>
              </a:spcAft>
              <a:buClr>
                <a:schemeClr val="accent3"/>
              </a:buClr>
              <a:buSzPct val="75000"/>
              <a:buFont typeface="Wingdings" panose="05000000000000000000" pitchFamily="2" charset="2"/>
              <a:buChar char="§"/>
              <a:defRPr sz="1200" kern="1200" baseline="0">
                <a:solidFill>
                  <a:schemeClr val="tx1"/>
                </a:solidFill>
                <a:latin typeface="+mn-lt"/>
                <a:ea typeface="+mn-ea"/>
                <a:cs typeface="+mn-cs"/>
              </a:defRPr>
            </a:lvl4pPr>
            <a:lvl5pPr marL="0" indent="0" algn="l" defTabSz="685800" rtl="0" eaLnBrk="1" latinLnBrk="0" hangingPunct="1">
              <a:lnSpc>
                <a:spcPct val="100000"/>
              </a:lnSpc>
              <a:spcBef>
                <a:spcPts val="600"/>
              </a:spcBef>
              <a:spcAft>
                <a:spcPts val="400"/>
              </a:spcAft>
              <a:buClr>
                <a:schemeClr val="accent2"/>
              </a:buClr>
              <a:buSzPct val="70000"/>
              <a:buFont typeface="Arial"/>
              <a:buNone/>
              <a:defRPr sz="15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Not Allowed Amount</a:t>
            </a:r>
          </a:p>
          <a:p>
            <a:pPr marL="519113" lvl="1" indent="-285750"/>
            <a:r>
              <a:rPr lang="en-US" sz="1200" dirty="0"/>
              <a:t>This represents charges that were not allowed since they were outside the benefit plan design. Although Not Allowed is also a kind of employee paid amount, we are not going to add it in our report directly. Eventually it is paid by Employee. In other words, it is the amount not covered by the plan.</a:t>
            </a:r>
          </a:p>
          <a:p>
            <a:pPr marL="285750" indent="-285750">
              <a:buFont typeface="Arial" panose="020B0604020202020204" pitchFamily="34" charset="0"/>
              <a:buChar char="•"/>
            </a:pPr>
            <a:r>
              <a:rPr lang="en-US" dirty="0"/>
              <a:t>Allowed Amount</a:t>
            </a:r>
          </a:p>
          <a:p>
            <a:pPr marL="519113" lvl="1" indent="-285750"/>
            <a:r>
              <a:rPr lang="en-US" sz="1200" dirty="0"/>
              <a:t>This represents charges that were allowed since they were recognized by the benefit plan design.</a:t>
            </a:r>
          </a:p>
          <a:p>
            <a:pPr marL="285750" indent="-285750">
              <a:buFont typeface="Arial" panose="020B0604020202020204" pitchFamily="34" charset="0"/>
              <a:buChar char="•"/>
            </a:pPr>
            <a:r>
              <a:rPr lang="en-US" dirty="0"/>
              <a:t>Network/PPO Savings</a:t>
            </a:r>
          </a:p>
          <a:p>
            <a:pPr marL="519113" lvl="1" indent="-285750"/>
            <a:r>
              <a:rPr lang="en-US" sz="1200" dirty="0"/>
              <a:t>It is the dollar amount of savings or discount generated by the client for having consulted a provider affiliated with a network. PPO meaning participating provider organization give certain amount of discount out of Billed Amount for using its service.</a:t>
            </a:r>
          </a:p>
          <a:p>
            <a:pPr marL="285750" indent="-285750">
              <a:buFont typeface="Arial" panose="020B0604020202020204" pitchFamily="34" charset="0"/>
              <a:buChar char="•"/>
            </a:pPr>
            <a:r>
              <a:rPr lang="en-US" sz="1500" dirty="0"/>
              <a:t>Employee Paid</a:t>
            </a:r>
          </a:p>
          <a:p>
            <a:pPr marL="519113" lvl="1" indent="-285750"/>
            <a:r>
              <a:rPr lang="en-US" sz="1200" dirty="0"/>
              <a:t>Employee paid is neither Allowed nor Not Allowed Amount. It’s sum of paid amount which should have to pay by the employee. Copay, Coinsurance, Deductible are considered Employee Paid Amount. Not Allowed Amount is also paid by employee but not considered for adjudication in employee paid.</a:t>
            </a:r>
          </a:p>
          <a:p>
            <a:pPr marL="285750" indent="-285750">
              <a:buFont typeface="Arial" panose="020B0604020202020204" pitchFamily="34" charset="0"/>
              <a:buChar char="•"/>
            </a:pPr>
            <a:r>
              <a:rPr lang="en-US" sz="1500" dirty="0"/>
              <a:t>Co-ordination of Benefits</a:t>
            </a:r>
          </a:p>
          <a:p>
            <a:pPr marL="519113" lvl="1" indent="-285750"/>
            <a:r>
              <a:rPr lang="en-US" sz="1200" dirty="0"/>
              <a:t>Amount paid by secondary payer(insurance) if the employee has multiple insurance plans</a:t>
            </a:r>
          </a:p>
          <a:p>
            <a:pPr lvl="1" indent="0">
              <a:buNone/>
            </a:pPr>
            <a:r>
              <a:rPr lang="en-US" sz="1200" dirty="0"/>
              <a:t>	</a:t>
            </a:r>
          </a:p>
        </p:txBody>
      </p:sp>
    </p:spTree>
    <p:extLst>
      <p:ext uri="{BB962C8B-B14F-4D97-AF65-F5344CB8AC3E}">
        <p14:creationId xmlns:p14="http://schemas.microsoft.com/office/powerpoint/2010/main" val="1803869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39</a:t>
            </a:fld>
            <a:endParaRPr lang="en-US"/>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Understanding Medical Bill</a:t>
            </a:r>
          </a:p>
        </p:txBody>
      </p:sp>
      <p:pic>
        <p:nvPicPr>
          <p:cNvPr id="6" name="Picture 5">
            <a:hlinkClick r:id="rId2"/>
            <a:extLst>
              <a:ext uri="{FF2B5EF4-FFF2-40B4-BE49-F238E27FC236}">
                <a16:creationId xmlns:a16="http://schemas.microsoft.com/office/drawing/2014/main" id="{61AB598B-78F2-43EF-B3A5-E3CD8B85BD9C}"/>
              </a:ext>
            </a:extLst>
          </p:cNvPr>
          <p:cNvPicPr>
            <a:picLocks noChangeAspect="1"/>
          </p:cNvPicPr>
          <p:nvPr/>
        </p:nvPicPr>
        <p:blipFill>
          <a:blip r:embed="rId3"/>
          <a:stretch>
            <a:fillRect/>
          </a:stretch>
        </p:blipFill>
        <p:spPr>
          <a:xfrm>
            <a:off x="2015915" y="1152407"/>
            <a:ext cx="8596142" cy="4796447"/>
          </a:xfrm>
          <a:prstGeom prst="rect">
            <a:avLst/>
          </a:prstGeom>
        </p:spPr>
      </p:pic>
    </p:spTree>
    <p:extLst>
      <p:ext uri="{BB962C8B-B14F-4D97-AF65-F5344CB8AC3E}">
        <p14:creationId xmlns:p14="http://schemas.microsoft.com/office/powerpoint/2010/main" val="1670400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A271EB-2025-4420-9652-96E2F132F7C0}"/>
              </a:ext>
            </a:extLst>
          </p:cNvPr>
          <p:cNvSpPr>
            <a:spLocks noGrp="1"/>
          </p:cNvSpPr>
          <p:nvPr>
            <p:ph type="sldNum" sz="quarter" idx="12"/>
          </p:nvPr>
        </p:nvSpPr>
        <p:spPr/>
        <p:txBody>
          <a:bodyPr/>
          <a:lstStyle/>
          <a:p>
            <a:fld id="{8BC64C03-9EC0-4B7E-8FE4-24DBF62E63E5}" type="slidenum">
              <a:rPr lang="en-US" smtClean="0"/>
              <a:t>4</a:t>
            </a:fld>
            <a:endParaRPr lang="en-US"/>
          </a:p>
        </p:txBody>
      </p:sp>
      <p:sp>
        <p:nvSpPr>
          <p:cNvPr id="4" name="Title 3">
            <a:extLst>
              <a:ext uri="{FF2B5EF4-FFF2-40B4-BE49-F238E27FC236}">
                <a16:creationId xmlns:a16="http://schemas.microsoft.com/office/drawing/2014/main" id="{7088EC7B-76AE-466B-870E-D5FD21B1B619}"/>
              </a:ext>
            </a:extLst>
          </p:cNvPr>
          <p:cNvSpPr>
            <a:spLocks noGrp="1"/>
          </p:cNvSpPr>
          <p:nvPr>
            <p:ph type="title"/>
          </p:nvPr>
        </p:nvSpPr>
        <p:spPr/>
        <p:txBody>
          <a:bodyPr/>
          <a:lstStyle/>
          <a:p>
            <a:r>
              <a:rPr lang="en-US" dirty="0"/>
              <a:t>U.S. Spends more on Health Care than any other countries</a:t>
            </a:r>
          </a:p>
        </p:txBody>
      </p:sp>
      <p:pic>
        <p:nvPicPr>
          <p:cNvPr id="6" name="Picture 5">
            <a:extLst>
              <a:ext uri="{FF2B5EF4-FFF2-40B4-BE49-F238E27FC236}">
                <a16:creationId xmlns:a16="http://schemas.microsoft.com/office/drawing/2014/main" id="{0DCBE35E-6F03-401B-BF3A-C076B454F70A}"/>
              </a:ext>
            </a:extLst>
          </p:cNvPr>
          <p:cNvPicPr>
            <a:picLocks noChangeAspect="1"/>
          </p:cNvPicPr>
          <p:nvPr/>
        </p:nvPicPr>
        <p:blipFill rotWithShape="1">
          <a:blip r:embed="rId2"/>
          <a:srcRect b="4178"/>
          <a:stretch/>
        </p:blipFill>
        <p:spPr>
          <a:xfrm>
            <a:off x="1419225" y="1057275"/>
            <a:ext cx="7715250" cy="4486275"/>
          </a:xfrm>
          <a:prstGeom prst="rect">
            <a:avLst/>
          </a:prstGeom>
        </p:spPr>
      </p:pic>
      <p:sp>
        <p:nvSpPr>
          <p:cNvPr id="8" name="Rectangle 7">
            <a:extLst>
              <a:ext uri="{FF2B5EF4-FFF2-40B4-BE49-F238E27FC236}">
                <a16:creationId xmlns:a16="http://schemas.microsoft.com/office/drawing/2014/main" id="{9A17A938-8219-4EB7-BCD9-4ECCD7C65C29}"/>
              </a:ext>
            </a:extLst>
          </p:cNvPr>
          <p:cNvSpPr/>
          <p:nvPr/>
        </p:nvSpPr>
        <p:spPr>
          <a:xfrm>
            <a:off x="1419226" y="5591376"/>
            <a:ext cx="2552699" cy="577081"/>
          </a:xfrm>
          <a:prstGeom prst="rect">
            <a:avLst/>
          </a:prstGeom>
        </p:spPr>
        <p:txBody>
          <a:bodyPr wrap="square">
            <a:spAutoFit/>
          </a:bodyPr>
          <a:lstStyle/>
          <a:p>
            <a:r>
              <a:rPr lang="en-US" sz="1050" b="1" dirty="0">
                <a:solidFill>
                  <a:schemeClr val="accent1"/>
                </a:solidFill>
                <a:latin typeface="+mj-lt"/>
              </a:rPr>
              <a:t>Data: OECD Health Statistics 2019</a:t>
            </a:r>
          </a:p>
          <a:p>
            <a:endParaRPr lang="en-US" sz="1050" b="1" dirty="0">
              <a:solidFill>
                <a:schemeClr val="accent1"/>
              </a:solidFill>
              <a:latin typeface="+mj-lt"/>
            </a:endParaRPr>
          </a:p>
          <a:p>
            <a:r>
              <a:rPr lang="en-US" sz="1050" b="1" dirty="0">
                <a:solidFill>
                  <a:schemeClr val="accent1"/>
                </a:solidFill>
                <a:latin typeface="+mj-lt"/>
              </a:rPr>
              <a:t>Commonwealthfund.org</a:t>
            </a:r>
          </a:p>
        </p:txBody>
      </p:sp>
    </p:spTree>
    <p:extLst>
      <p:ext uri="{BB962C8B-B14F-4D97-AF65-F5344CB8AC3E}">
        <p14:creationId xmlns:p14="http://schemas.microsoft.com/office/powerpoint/2010/main" val="7197757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40</a:t>
            </a:fld>
            <a:endParaRPr lang="en-US"/>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Understanding Medical Bill</a:t>
            </a:r>
          </a:p>
        </p:txBody>
      </p:sp>
      <p:pic>
        <p:nvPicPr>
          <p:cNvPr id="5" name="Picture 4">
            <a:hlinkClick r:id="rId2"/>
            <a:extLst>
              <a:ext uri="{FF2B5EF4-FFF2-40B4-BE49-F238E27FC236}">
                <a16:creationId xmlns:a16="http://schemas.microsoft.com/office/drawing/2014/main" id="{1F5E2998-6ED0-42D8-83BC-A84DC892F0E6}"/>
              </a:ext>
            </a:extLst>
          </p:cNvPr>
          <p:cNvPicPr>
            <a:picLocks noChangeAspect="1"/>
          </p:cNvPicPr>
          <p:nvPr/>
        </p:nvPicPr>
        <p:blipFill>
          <a:blip r:embed="rId3"/>
          <a:stretch>
            <a:fillRect/>
          </a:stretch>
        </p:blipFill>
        <p:spPr>
          <a:xfrm>
            <a:off x="1482889" y="1235075"/>
            <a:ext cx="9353277" cy="4921263"/>
          </a:xfrm>
          <a:prstGeom prst="rect">
            <a:avLst/>
          </a:prstGeom>
        </p:spPr>
      </p:pic>
    </p:spTree>
    <p:extLst>
      <p:ext uri="{BB962C8B-B14F-4D97-AF65-F5344CB8AC3E}">
        <p14:creationId xmlns:p14="http://schemas.microsoft.com/office/powerpoint/2010/main" val="6509224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017C0E-CCE1-49D1-A430-2EB0BB1E16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34"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CE017C0E-CCE1-49D1-A430-2EB0BB1E16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BA46BF2-3EE4-B044-A05B-BCFB62E13F36}"/>
              </a:ext>
            </a:extLst>
          </p:cNvPr>
          <p:cNvSpPr>
            <a:spLocks noGrp="1"/>
          </p:cNvSpPr>
          <p:nvPr>
            <p:ph type="title"/>
          </p:nvPr>
        </p:nvSpPr>
        <p:spPr/>
        <p:txBody>
          <a:bodyPr/>
          <a:lstStyle/>
          <a:p>
            <a:r>
              <a:rPr lang="en-US" dirty="0"/>
              <a:t>Two Claim Forms: CMS-1500 and UB-04</a:t>
            </a:r>
          </a:p>
        </p:txBody>
      </p:sp>
      <p:sp>
        <p:nvSpPr>
          <p:cNvPr id="2" name="Slide Number Placeholder 1">
            <a:extLst>
              <a:ext uri="{FF2B5EF4-FFF2-40B4-BE49-F238E27FC236}">
                <a16:creationId xmlns:a16="http://schemas.microsoft.com/office/drawing/2014/main" id="{60221DD9-78DF-8F4A-BF84-129420FFBC40}"/>
              </a:ext>
            </a:extLst>
          </p:cNvPr>
          <p:cNvSpPr>
            <a:spLocks noGrp="1"/>
          </p:cNvSpPr>
          <p:nvPr>
            <p:ph type="sldNum" sz="quarter" idx="12"/>
          </p:nvPr>
        </p:nvSpPr>
        <p:spPr/>
        <p:txBody>
          <a:bodyPr/>
          <a:lstStyle/>
          <a:p>
            <a:fld id="{8BC64C03-9EC0-4B7E-8FE4-24DBF62E63E5}" type="slidenum">
              <a:rPr lang="en-US" smtClean="0"/>
              <a:t>41</a:t>
            </a:fld>
            <a:endParaRPr lang="en-US" dirty="0"/>
          </a:p>
        </p:txBody>
      </p:sp>
      <p:pic>
        <p:nvPicPr>
          <p:cNvPr id="8" name="Picture 7">
            <a:extLst>
              <a:ext uri="{FF2B5EF4-FFF2-40B4-BE49-F238E27FC236}">
                <a16:creationId xmlns:a16="http://schemas.microsoft.com/office/drawing/2014/main" id="{F1243A35-E84A-4C64-9349-619B10B6E796}"/>
              </a:ext>
            </a:extLst>
          </p:cNvPr>
          <p:cNvPicPr>
            <a:picLocks noChangeAspect="1"/>
          </p:cNvPicPr>
          <p:nvPr/>
        </p:nvPicPr>
        <p:blipFill>
          <a:blip r:embed="rId6"/>
          <a:stretch>
            <a:fillRect/>
          </a:stretch>
        </p:blipFill>
        <p:spPr>
          <a:xfrm>
            <a:off x="4069765" y="5434653"/>
            <a:ext cx="3626849" cy="893180"/>
          </a:xfrm>
          <a:prstGeom prst="rect">
            <a:avLst/>
          </a:prstGeom>
          <a:ln>
            <a:solidFill>
              <a:schemeClr val="tx1"/>
            </a:solidFill>
          </a:ln>
        </p:spPr>
      </p:pic>
      <p:pic>
        <p:nvPicPr>
          <p:cNvPr id="9" name="Picture 8">
            <a:extLst>
              <a:ext uri="{FF2B5EF4-FFF2-40B4-BE49-F238E27FC236}">
                <a16:creationId xmlns:a16="http://schemas.microsoft.com/office/drawing/2014/main" id="{BAE47EA0-043A-4EA1-A080-0347C2A79153}"/>
              </a:ext>
            </a:extLst>
          </p:cNvPr>
          <p:cNvPicPr>
            <a:picLocks noChangeAspect="1"/>
          </p:cNvPicPr>
          <p:nvPr/>
        </p:nvPicPr>
        <p:blipFill>
          <a:blip r:embed="rId7"/>
          <a:stretch>
            <a:fillRect/>
          </a:stretch>
        </p:blipFill>
        <p:spPr>
          <a:xfrm>
            <a:off x="126124" y="1423346"/>
            <a:ext cx="5864773" cy="3758253"/>
          </a:xfrm>
          <a:prstGeom prst="rect">
            <a:avLst/>
          </a:prstGeom>
          <a:ln>
            <a:solidFill>
              <a:schemeClr val="tx1"/>
            </a:solidFill>
          </a:ln>
        </p:spPr>
      </p:pic>
      <p:pic>
        <p:nvPicPr>
          <p:cNvPr id="10" name="Picture 9">
            <a:extLst>
              <a:ext uri="{FF2B5EF4-FFF2-40B4-BE49-F238E27FC236}">
                <a16:creationId xmlns:a16="http://schemas.microsoft.com/office/drawing/2014/main" id="{ED09D99F-A8CB-4A16-9999-844D3D0130B4}"/>
              </a:ext>
            </a:extLst>
          </p:cNvPr>
          <p:cNvPicPr>
            <a:picLocks noChangeAspect="1"/>
          </p:cNvPicPr>
          <p:nvPr/>
        </p:nvPicPr>
        <p:blipFill>
          <a:blip r:embed="rId8"/>
          <a:stretch>
            <a:fillRect/>
          </a:stretch>
        </p:blipFill>
        <p:spPr>
          <a:xfrm>
            <a:off x="6201105" y="1423347"/>
            <a:ext cx="5677981" cy="3758252"/>
          </a:xfrm>
          <a:prstGeom prst="rect">
            <a:avLst/>
          </a:prstGeom>
          <a:ln>
            <a:solidFill>
              <a:schemeClr val="tx1"/>
            </a:solidFill>
          </a:ln>
        </p:spPr>
      </p:pic>
    </p:spTree>
    <p:extLst>
      <p:ext uri="{BB962C8B-B14F-4D97-AF65-F5344CB8AC3E}">
        <p14:creationId xmlns:p14="http://schemas.microsoft.com/office/powerpoint/2010/main" val="37736633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42</a:t>
            </a:fld>
            <a:endParaRPr lang="en-US"/>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Professional Claims: CMS 1500 &amp; Facility Claims: UB 04</a:t>
            </a:r>
          </a:p>
        </p:txBody>
      </p:sp>
      <p:pic>
        <p:nvPicPr>
          <p:cNvPr id="7" name="Picture 6" descr="Table&#10;&#10;Description automatically generated">
            <a:extLst>
              <a:ext uri="{FF2B5EF4-FFF2-40B4-BE49-F238E27FC236}">
                <a16:creationId xmlns:a16="http://schemas.microsoft.com/office/drawing/2014/main" id="{8CD69660-F9DD-45E2-82F6-A1F84DDCA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956441"/>
            <a:ext cx="4997670" cy="5396397"/>
          </a:xfrm>
          <a:prstGeom prst="rect">
            <a:avLst/>
          </a:prstGeom>
          <a:ln>
            <a:solidFill>
              <a:schemeClr val="tx1"/>
            </a:solidFill>
          </a:ln>
        </p:spPr>
      </p:pic>
      <p:pic>
        <p:nvPicPr>
          <p:cNvPr id="9" name="Picture 8" descr="Graphical user interface, application, table, Excel&#10;&#10;Description automatically generated">
            <a:extLst>
              <a:ext uri="{FF2B5EF4-FFF2-40B4-BE49-F238E27FC236}">
                <a16:creationId xmlns:a16="http://schemas.microsoft.com/office/drawing/2014/main" id="{BE42048B-A59F-4B68-BEBF-E6E31E7715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2636" y="1052689"/>
            <a:ext cx="4100467" cy="5306487"/>
          </a:xfrm>
          <a:prstGeom prst="rect">
            <a:avLst/>
          </a:prstGeom>
          <a:ln>
            <a:solidFill>
              <a:schemeClr val="tx1"/>
            </a:solidFill>
          </a:ln>
        </p:spPr>
      </p:pic>
    </p:spTree>
    <p:extLst>
      <p:ext uri="{BB962C8B-B14F-4D97-AF65-F5344CB8AC3E}">
        <p14:creationId xmlns:p14="http://schemas.microsoft.com/office/powerpoint/2010/main" val="1574880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017C0E-CCE1-49D1-A430-2EB0BB1E16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58"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CE017C0E-CCE1-49D1-A430-2EB0BB1E16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BA46BF2-3EE4-B044-A05B-BCFB62E13F36}"/>
              </a:ext>
            </a:extLst>
          </p:cNvPr>
          <p:cNvSpPr>
            <a:spLocks noGrp="1"/>
          </p:cNvSpPr>
          <p:nvPr>
            <p:ph type="title"/>
          </p:nvPr>
        </p:nvSpPr>
        <p:spPr/>
        <p:txBody>
          <a:bodyPr/>
          <a:lstStyle/>
          <a:p>
            <a:r>
              <a:rPr lang="en-US" dirty="0"/>
              <a:t>How do </a:t>
            </a:r>
            <a:r>
              <a:rPr lang="en-US" dirty="0" err="1"/>
              <a:t>Facilty</a:t>
            </a:r>
            <a:r>
              <a:rPr lang="en-US" dirty="0"/>
              <a:t> and Professional Claims Differ</a:t>
            </a:r>
          </a:p>
        </p:txBody>
      </p:sp>
      <p:sp>
        <p:nvSpPr>
          <p:cNvPr id="2" name="Slide Number Placeholder 1">
            <a:extLst>
              <a:ext uri="{FF2B5EF4-FFF2-40B4-BE49-F238E27FC236}">
                <a16:creationId xmlns:a16="http://schemas.microsoft.com/office/drawing/2014/main" id="{60221DD9-78DF-8F4A-BF84-129420FFBC40}"/>
              </a:ext>
            </a:extLst>
          </p:cNvPr>
          <p:cNvSpPr>
            <a:spLocks noGrp="1"/>
          </p:cNvSpPr>
          <p:nvPr>
            <p:ph type="sldNum" sz="quarter" idx="12"/>
          </p:nvPr>
        </p:nvSpPr>
        <p:spPr/>
        <p:txBody>
          <a:bodyPr/>
          <a:lstStyle/>
          <a:p>
            <a:fld id="{8BC64C03-9EC0-4B7E-8FE4-24DBF62E63E5}" type="slidenum">
              <a:rPr lang="en-US" smtClean="0"/>
              <a:t>43</a:t>
            </a:fld>
            <a:endParaRPr lang="en-US" dirty="0"/>
          </a:p>
        </p:txBody>
      </p:sp>
      <p:pic>
        <p:nvPicPr>
          <p:cNvPr id="6" name="Picture 5">
            <a:extLst>
              <a:ext uri="{FF2B5EF4-FFF2-40B4-BE49-F238E27FC236}">
                <a16:creationId xmlns:a16="http://schemas.microsoft.com/office/drawing/2014/main" id="{ADDFF2E1-1323-4051-85FC-475AD785FAB9}"/>
              </a:ext>
            </a:extLst>
          </p:cNvPr>
          <p:cNvPicPr>
            <a:picLocks noChangeAspect="1"/>
          </p:cNvPicPr>
          <p:nvPr/>
        </p:nvPicPr>
        <p:blipFill>
          <a:blip r:embed="rId6"/>
          <a:stretch>
            <a:fillRect/>
          </a:stretch>
        </p:blipFill>
        <p:spPr>
          <a:xfrm>
            <a:off x="404452" y="1453020"/>
            <a:ext cx="5460324" cy="4695531"/>
          </a:xfrm>
          <a:prstGeom prst="rect">
            <a:avLst/>
          </a:prstGeom>
          <a:ln>
            <a:solidFill>
              <a:schemeClr val="tx1"/>
            </a:solidFill>
          </a:ln>
        </p:spPr>
      </p:pic>
      <p:pic>
        <p:nvPicPr>
          <p:cNvPr id="7" name="Picture 6">
            <a:extLst>
              <a:ext uri="{FF2B5EF4-FFF2-40B4-BE49-F238E27FC236}">
                <a16:creationId xmlns:a16="http://schemas.microsoft.com/office/drawing/2014/main" id="{3AA80065-DE6E-4CF3-A381-6F512BFF0ED6}"/>
              </a:ext>
            </a:extLst>
          </p:cNvPr>
          <p:cNvPicPr>
            <a:picLocks noChangeAspect="1"/>
          </p:cNvPicPr>
          <p:nvPr/>
        </p:nvPicPr>
        <p:blipFill>
          <a:blip r:embed="rId7"/>
          <a:stretch>
            <a:fillRect/>
          </a:stretch>
        </p:blipFill>
        <p:spPr>
          <a:xfrm>
            <a:off x="6044244" y="1453020"/>
            <a:ext cx="5678693" cy="3203064"/>
          </a:xfrm>
          <a:prstGeom prst="rect">
            <a:avLst/>
          </a:prstGeom>
          <a:ln>
            <a:solidFill>
              <a:schemeClr val="tx1"/>
            </a:solidFill>
          </a:ln>
        </p:spPr>
      </p:pic>
    </p:spTree>
    <p:extLst>
      <p:ext uri="{BB962C8B-B14F-4D97-AF65-F5344CB8AC3E}">
        <p14:creationId xmlns:p14="http://schemas.microsoft.com/office/powerpoint/2010/main" val="10980674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017C0E-CCE1-49D1-A430-2EB0BB1E16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81"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CE017C0E-CCE1-49D1-A430-2EB0BB1E16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BA46BF2-3EE4-B044-A05B-BCFB62E13F36}"/>
              </a:ext>
            </a:extLst>
          </p:cNvPr>
          <p:cNvSpPr>
            <a:spLocks noGrp="1"/>
          </p:cNvSpPr>
          <p:nvPr>
            <p:ph type="title"/>
          </p:nvPr>
        </p:nvSpPr>
        <p:spPr/>
        <p:txBody>
          <a:bodyPr/>
          <a:lstStyle/>
          <a:p>
            <a:r>
              <a:rPr lang="en-US" dirty="0"/>
              <a:t>Claim Header vs. Claim Lines</a:t>
            </a:r>
          </a:p>
        </p:txBody>
      </p:sp>
      <p:sp>
        <p:nvSpPr>
          <p:cNvPr id="2" name="Slide Number Placeholder 1">
            <a:extLst>
              <a:ext uri="{FF2B5EF4-FFF2-40B4-BE49-F238E27FC236}">
                <a16:creationId xmlns:a16="http://schemas.microsoft.com/office/drawing/2014/main" id="{60221DD9-78DF-8F4A-BF84-129420FFBC40}"/>
              </a:ext>
            </a:extLst>
          </p:cNvPr>
          <p:cNvSpPr>
            <a:spLocks noGrp="1"/>
          </p:cNvSpPr>
          <p:nvPr>
            <p:ph type="sldNum" sz="quarter" idx="12"/>
          </p:nvPr>
        </p:nvSpPr>
        <p:spPr/>
        <p:txBody>
          <a:bodyPr/>
          <a:lstStyle/>
          <a:p>
            <a:fld id="{8BC64C03-9EC0-4B7E-8FE4-24DBF62E63E5}" type="slidenum">
              <a:rPr lang="en-US" smtClean="0"/>
              <a:t>44</a:t>
            </a:fld>
            <a:endParaRPr lang="en-US" dirty="0"/>
          </a:p>
        </p:txBody>
      </p:sp>
      <p:pic>
        <p:nvPicPr>
          <p:cNvPr id="4" name="Picture 3">
            <a:extLst>
              <a:ext uri="{FF2B5EF4-FFF2-40B4-BE49-F238E27FC236}">
                <a16:creationId xmlns:a16="http://schemas.microsoft.com/office/drawing/2014/main" id="{80E22528-3F21-40AB-806B-9046346B8E3B}"/>
              </a:ext>
            </a:extLst>
          </p:cNvPr>
          <p:cNvPicPr>
            <a:picLocks noChangeAspect="1"/>
          </p:cNvPicPr>
          <p:nvPr/>
        </p:nvPicPr>
        <p:blipFill>
          <a:blip r:embed="rId6"/>
          <a:stretch>
            <a:fillRect/>
          </a:stretch>
        </p:blipFill>
        <p:spPr>
          <a:xfrm>
            <a:off x="377041" y="1318349"/>
            <a:ext cx="5475569" cy="4588465"/>
          </a:xfrm>
          <a:prstGeom prst="rect">
            <a:avLst/>
          </a:prstGeom>
          <a:ln>
            <a:solidFill>
              <a:schemeClr val="tx1"/>
            </a:solidFill>
          </a:ln>
        </p:spPr>
      </p:pic>
      <p:pic>
        <p:nvPicPr>
          <p:cNvPr id="8" name="Picture 7">
            <a:extLst>
              <a:ext uri="{FF2B5EF4-FFF2-40B4-BE49-F238E27FC236}">
                <a16:creationId xmlns:a16="http://schemas.microsoft.com/office/drawing/2014/main" id="{4E2F76A2-D1ED-4EF8-87BA-4132C5C6B5A6}"/>
              </a:ext>
            </a:extLst>
          </p:cNvPr>
          <p:cNvPicPr>
            <a:picLocks noChangeAspect="1"/>
          </p:cNvPicPr>
          <p:nvPr/>
        </p:nvPicPr>
        <p:blipFill>
          <a:blip r:embed="rId7"/>
          <a:stretch>
            <a:fillRect/>
          </a:stretch>
        </p:blipFill>
        <p:spPr>
          <a:xfrm>
            <a:off x="6096000" y="1279525"/>
            <a:ext cx="5475569" cy="4627289"/>
          </a:xfrm>
          <a:prstGeom prst="rect">
            <a:avLst/>
          </a:prstGeom>
          <a:ln>
            <a:solidFill>
              <a:schemeClr val="tx1"/>
            </a:solidFill>
          </a:ln>
        </p:spPr>
      </p:pic>
    </p:spTree>
    <p:extLst>
      <p:ext uri="{BB962C8B-B14F-4D97-AF65-F5344CB8AC3E}">
        <p14:creationId xmlns:p14="http://schemas.microsoft.com/office/powerpoint/2010/main" val="1057646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8F238-6FAD-428E-B3C0-2C9974656BEE}"/>
              </a:ext>
            </a:extLst>
          </p:cNvPr>
          <p:cNvSpPr>
            <a:spLocks noGrp="1"/>
          </p:cNvSpPr>
          <p:nvPr>
            <p:ph type="sldNum" sz="quarter" idx="12"/>
          </p:nvPr>
        </p:nvSpPr>
        <p:spPr/>
        <p:txBody>
          <a:bodyPr/>
          <a:lstStyle/>
          <a:p>
            <a:fld id="{8BC64C03-9EC0-4B7E-8FE4-24DBF62E63E5}" type="slidenum">
              <a:rPr lang="en-US" smtClean="0"/>
              <a:t>45</a:t>
            </a:fld>
            <a:endParaRPr lang="en-US"/>
          </a:p>
        </p:txBody>
      </p:sp>
      <p:pic>
        <p:nvPicPr>
          <p:cNvPr id="6" name="Picture 5">
            <a:extLst>
              <a:ext uri="{FF2B5EF4-FFF2-40B4-BE49-F238E27FC236}">
                <a16:creationId xmlns:a16="http://schemas.microsoft.com/office/drawing/2014/main" id="{12440D7C-1795-46E9-BD62-4E0980470520}"/>
              </a:ext>
            </a:extLst>
          </p:cNvPr>
          <p:cNvPicPr>
            <a:picLocks noChangeAspect="1"/>
          </p:cNvPicPr>
          <p:nvPr/>
        </p:nvPicPr>
        <p:blipFill>
          <a:blip r:embed="rId2"/>
          <a:stretch>
            <a:fillRect/>
          </a:stretch>
        </p:blipFill>
        <p:spPr>
          <a:xfrm>
            <a:off x="126585" y="451945"/>
            <a:ext cx="11907220" cy="5938345"/>
          </a:xfrm>
          <a:prstGeom prst="rect">
            <a:avLst/>
          </a:prstGeom>
        </p:spPr>
      </p:pic>
    </p:spTree>
    <p:extLst>
      <p:ext uri="{BB962C8B-B14F-4D97-AF65-F5344CB8AC3E}">
        <p14:creationId xmlns:p14="http://schemas.microsoft.com/office/powerpoint/2010/main" val="41976420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8F238-6FAD-428E-B3C0-2C9974656BEE}"/>
              </a:ext>
            </a:extLst>
          </p:cNvPr>
          <p:cNvSpPr>
            <a:spLocks noGrp="1"/>
          </p:cNvSpPr>
          <p:nvPr>
            <p:ph type="sldNum" sz="quarter" idx="12"/>
          </p:nvPr>
        </p:nvSpPr>
        <p:spPr/>
        <p:txBody>
          <a:bodyPr/>
          <a:lstStyle/>
          <a:p>
            <a:fld id="{8BC64C03-9EC0-4B7E-8FE4-24DBF62E63E5}" type="slidenum">
              <a:rPr lang="en-US" smtClean="0"/>
              <a:t>46</a:t>
            </a:fld>
            <a:endParaRPr lang="en-US"/>
          </a:p>
        </p:txBody>
      </p:sp>
      <p:pic>
        <p:nvPicPr>
          <p:cNvPr id="2" name="Picture 1">
            <a:extLst>
              <a:ext uri="{FF2B5EF4-FFF2-40B4-BE49-F238E27FC236}">
                <a16:creationId xmlns:a16="http://schemas.microsoft.com/office/drawing/2014/main" id="{B8E61619-C610-44E2-9B30-443292C18A88}"/>
              </a:ext>
            </a:extLst>
          </p:cNvPr>
          <p:cNvPicPr>
            <a:picLocks noChangeAspect="1"/>
          </p:cNvPicPr>
          <p:nvPr/>
        </p:nvPicPr>
        <p:blipFill>
          <a:blip r:embed="rId2"/>
          <a:stretch>
            <a:fillRect/>
          </a:stretch>
        </p:blipFill>
        <p:spPr>
          <a:xfrm>
            <a:off x="5542775" y="624662"/>
            <a:ext cx="5707117" cy="5783552"/>
          </a:xfrm>
          <a:prstGeom prst="rect">
            <a:avLst/>
          </a:prstGeom>
        </p:spPr>
      </p:pic>
      <p:sp>
        <p:nvSpPr>
          <p:cNvPr id="5" name="Title 4">
            <a:extLst>
              <a:ext uri="{FF2B5EF4-FFF2-40B4-BE49-F238E27FC236}">
                <a16:creationId xmlns:a16="http://schemas.microsoft.com/office/drawing/2014/main" id="{3BC2FBFA-831E-497A-8B8B-295D5ADBE9F6}"/>
              </a:ext>
            </a:extLst>
          </p:cNvPr>
          <p:cNvSpPr>
            <a:spLocks noGrp="1"/>
          </p:cNvSpPr>
          <p:nvPr>
            <p:ph type="title"/>
          </p:nvPr>
        </p:nvSpPr>
        <p:spPr>
          <a:xfrm>
            <a:off x="120869" y="102683"/>
            <a:ext cx="11277600" cy="914400"/>
          </a:xfrm>
        </p:spPr>
        <p:txBody>
          <a:bodyPr/>
          <a:lstStyle/>
          <a:p>
            <a:r>
              <a:rPr lang="en-US" dirty="0"/>
              <a:t>UB-04 – Example (Inpatient) </a:t>
            </a:r>
          </a:p>
        </p:txBody>
      </p:sp>
    </p:spTree>
    <p:extLst>
      <p:ext uri="{BB962C8B-B14F-4D97-AF65-F5344CB8AC3E}">
        <p14:creationId xmlns:p14="http://schemas.microsoft.com/office/powerpoint/2010/main" val="14020050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8F238-6FAD-428E-B3C0-2C9974656BEE}"/>
              </a:ext>
            </a:extLst>
          </p:cNvPr>
          <p:cNvSpPr>
            <a:spLocks noGrp="1"/>
          </p:cNvSpPr>
          <p:nvPr>
            <p:ph type="sldNum" sz="quarter" idx="12"/>
          </p:nvPr>
        </p:nvSpPr>
        <p:spPr/>
        <p:txBody>
          <a:bodyPr/>
          <a:lstStyle/>
          <a:p>
            <a:fld id="{8BC64C03-9EC0-4B7E-8FE4-24DBF62E63E5}" type="slidenum">
              <a:rPr lang="en-US" smtClean="0"/>
              <a:t>47</a:t>
            </a:fld>
            <a:endParaRPr lang="en-US"/>
          </a:p>
        </p:txBody>
      </p:sp>
      <p:sp>
        <p:nvSpPr>
          <p:cNvPr id="5" name="Title 4">
            <a:extLst>
              <a:ext uri="{FF2B5EF4-FFF2-40B4-BE49-F238E27FC236}">
                <a16:creationId xmlns:a16="http://schemas.microsoft.com/office/drawing/2014/main" id="{3BC2FBFA-831E-497A-8B8B-295D5ADBE9F6}"/>
              </a:ext>
            </a:extLst>
          </p:cNvPr>
          <p:cNvSpPr>
            <a:spLocks noGrp="1"/>
          </p:cNvSpPr>
          <p:nvPr>
            <p:ph type="title"/>
          </p:nvPr>
        </p:nvSpPr>
        <p:spPr>
          <a:xfrm>
            <a:off x="120869" y="102683"/>
            <a:ext cx="11277600" cy="914400"/>
          </a:xfrm>
        </p:spPr>
        <p:txBody>
          <a:bodyPr/>
          <a:lstStyle/>
          <a:p>
            <a:r>
              <a:rPr lang="en-US" dirty="0"/>
              <a:t>CMS-1500 – Professional Claim Example</a:t>
            </a:r>
          </a:p>
        </p:txBody>
      </p:sp>
      <p:pic>
        <p:nvPicPr>
          <p:cNvPr id="4" name="Picture 3">
            <a:extLst>
              <a:ext uri="{FF2B5EF4-FFF2-40B4-BE49-F238E27FC236}">
                <a16:creationId xmlns:a16="http://schemas.microsoft.com/office/drawing/2014/main" id="{EAF8C855-8B01-409E-873C-BDCD7317D07A}"/>
              </a:ext>
            </a:extLst>
          </p:cNvPr>
          <p:cNvPicPr>
            <a:picLocks noChangeAspect="1"/>
          </p:cNvPicPr>
          <p:nvPr/>
        </p:nvPicPr>
        <p:blipFill>
          <a:blip r:embed="rId2"/>
          <a:stretch>
            <a:fillRect/>
          </a:stretch>
        </p:blipFill>
        <p:spPr>
          <a:xfrm>
            <a:off x="2028630" y="1252959"/>
            <a:ext cx="7968358" cy="4895593"/>
          </a:xfrm>
          <a:prstGeom prst="rect">
            <a:avLst/>
          </a:prstGeom>
        </p:spPr>
      </p:pic>
    </p:spTree>
    <p:extLst>
      <p:ext uri="{BB962C8B-B14F-4D97-AF65-F5344CB8AC3E}">
        <p14:creationId xmlns:p14="http://schemas.microsoft.com/office/powerpoint/2010/main" val="1680698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8F238-6FAD-428E-B3C0-2C9974656BEE}"/>
              </a:ext>
            </a:extLst>
          </p:cNvPr>
          <p:cNvSpPr>
            <a:spLocks noGrp="1"/>
          </p:cNvSpPr>
          <p:nvPr>
            <p:ph type="sldNum" sz="quarter" idx="12"/>
          </p:nvPr>
        </p:nvSpPr>
        <p:spPr/>
        <p:txBody>
          <a:bodyPr/>
          <a:lstStyle/>
          <a:p>
            <a:fld id="{8BC64C03-9EC0-4B7E-8FE4-24DBF62E63E5}" type="slidenum">
              <a:rPr lang="en-US" smtClean="0"/>
              <a:t>48</a:t>
            </a:fld>
            <a:endParaRPr lang="en-US"/>
          </a:p>
        </p:txBody>
      </p:sp>
      <p:graphicFrame>
        <p:nvGraphicFramePr>
          <p:cNvPr id="6" name="Object 1">
            <a:extLst>
              <a:ext uri="{FF2B5EF4-FFF2-40B4-BE49-F238E27FC236}">
                <a16:creationId xmlns:a16="http://schemas.microsoft.com/office/drawing/2014/main" id="{E6316256-303E-4F90-9073-824984007466}"/>
              </a:ext>
            </a:extLst>
          </p:cNvPr>
          <p:cNvGraphicFramePr>
            <a:graphicFrameLocks noChangeAspect="1"/>
          </p:cNvGraphicFramePr>
          <p:nvPr>
            <p:extLst>
              <p:ext uri="{D42A27DB-BD31-4B8C-83A1-F6EECF244321}">
                <p14:modId xmlns:p14="http://schemas.microsoft.com/office/powerpoint/2010/main" val="3452516723"/>
              </p:ext>
            </p:extLst>
          </p:nvPr>
        </p:nvGraphicFramePr>
        <p:xfrm>
          <a:off x="383625" y="31531"/>
          <a:ext cx="11545541" cy="6411310"/>
        </p:xfrm>
        <a:graphic>
          <a:graphicData uri="http://schemas.openxmlformats.org/presentationml/2006/ole">
            <mc:AlternateContent xmlns:mc="http://schemas.openxmlformats.org/markup-compatibility/2006">
              <mc:Choice xmlns:v="urn:schemas-microsoft-com:vml" Requires="v">
                <p:oleObj spid="_x0000_s46101" name="Visio" r:id="rId3" imgW="9567367" imgH="7090867" progId="">
                  <p:embed/>
                </p:oleObj>
              </mc:Choice>
              <mc:Fallback>
                <p:oleObj name="Visio" r:id="rId3" imgW="9567367" imgH="7090867" progId="">
                  <p:embed/>
                  <p:pic>
                    <p:nvPicPr>
                      <p:cNvPr id="1026" name="Object 1">
                        <a:extLst>
                          <a:ext uri="{FF2B5EF4-FFF2-40B4-BE49-F238E27FC236}">
                            <a16:creationId xmlns:a16="http://schemas.microsoft.com/office/drawing/2014/main" id="{D72CAAD6-655C-4136-8F0F-B5518CE26A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625" y="31531"/>
                        <a:ext cx="11545541" cy="6411310"/>
                      </a:xfrm>
                      <a:prstGeom prst="rect">
                        <a:avLst/>
                      </a:prstGeom>
                      <a:noFill/>
                    </p:spPr>
                  </p:pic>
                </p:oleObj>
              </mc:Fallback>
            </mc:AlternateContent>
          </a:graphicData>
        </a:graphic>
      </p:graphicFrame>
    </p:spTree>
    <p:extLst>
      <p:ext uri="{BB962C8B-B14F-4D97-AF65-F5344CB8AC3E}">
        <p14:creationId xmlns:p14="http://schemas.microsoft.com/office/powerpoint/2010/main" val="41478736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8F238-6FAD-428E-B3C0-2C9974656BEE}"/>
              </a:ext>
            </a:extLst>
          </p:cNvPr>
          <p:cNvSpPr>
            <a:spLocks noGrp="1"/>
          </p:cNvSpPr>
          <p:nvPr>
            <p:ph type="sldNum" sz="quarter" idx="12"/>
          </p:nvPr>
        </p:nvSpPr>
        <p:spPr/>
        <p:txBody>
          <a:bodyPr/>
          <a:lstStyle/>
          <a:p>
            <a:fld id="{8BC64C03-9EC0-4B7E-8FE4-24DBF62E63E5}" type="slidenum">
              <a:rPr lang="en-US" smtClean="0"/>
              <a:t>49</a:t>
            </a:fld>
            <a:endParaRPr lang="en-US"/>
          </a:p>
        </p:txBody>
      </p:sp>
      <p:sp>
        <p:nvSpPr>
          <p:cNvPr id="4" name="Title 4">
            <a:extLst>
              <a:ext uri="{FF2B5EF4-FFF2-40B4-BE49-F238E27FC236}">
                <a16:creationId xmlns:a16="http://schemas.microsoft.com/office/drawing/2014/main" id="{FB604A2A-6250-48DD-8D48-B3CA157668D8}"/>
              </a:ext>
            </a:extLst>
          </p:cNvPr>
          <p:cNvSpPr>
            <a:spLocks noGrp="1"/>
          </p:cNvSpPr>
          <p:nvPr>
            <p:ph type="title"/>
          </p:nvPr>
        </p:nvSpPr>
        <p:spPr>
          <a:xfrm>
            <a:off x="120869" y="102683"/>
            <a:ext cx="11277600" cy="914400"/>
          </a:xfrm>
        </p:spPr>
        <p:txBody>
          <a:bodyPr/>
          <a:lstStyle/>
          <a:p>
            <a:r>
              <a:rPr lang="en-US" dirty="0"/>
              <a:t>How is Pharmacy Claims generated?</a:t>
            </a:r>
          </a:p>
        </p:txBody>
      </p:sp>
      <p:pic>
        <p:nvPicPr>
          <p:cNvPr id="5" name="Picture 20">
            <a:extLst>
              <a:ext uri="{FF2B5EF4-FFF2-40B4-BE49-F238E27FC236}">
                <a16:creationId xmlns:a16="http://schemas.microsoft.com/office/drawing/2014/main" id="{32E0E677-1B31-417B-B462-8FB73CDE680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0217" y="4009531"/>
            <a:ext cx="9144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30">
            <a:extLst>
              <a:ext uri="{FF2B5EF4-FFF2-40B4-BE49-F238E27FC236}">
                <a16:creationId xmlns:a16="http://schemas.microsoft.com/office/drawing/2014/main" id="{12420CCB-25D5-4FE6-AA85-14F62D395E75}"/>
              </a:ext>
            </a:extLst>
          </p:cNvPr>
          <p:cNvCxnSpPr>
            <a:cxnSpLocks noChangeShapeType="1"/>
          </p:cNvCxnSpPr>
          <p:nvPr/>
        </p:nvCxnSpPr>
        <p:spPr bwMode="auto">
          <a:xfrm>
            <a:off x="3297617" y="1747343"/>
            <a:ext cx="685800" cy="1588"/>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8" name="Straight Arrow Connector 31">
            <a:extLst>
              <a:ext uri="{FF2B5EF4-FFF2-40B4-BE49-F238E27FC236}">
                <a16:creationId xmlns:a16="http://schemas.microsoft.com/office/drawing/2014/main" id="{A9AECA5F-A99B-4F74-B812-435BD3500702}"/>
              </a:ext>
            </a:extLst>
          </p:cNvPr>
          <p:cNvCxnSpPr>
            <a:cxnSpLocks noChangeShapeType="1"/>
          </p:cNvCxnSpPr>
          <p:nvPr/>
        </p:nvCxnSpPr>
        <p:spPr bwMode="auto">
          <a:xfrm>
            <a:off x="6345617" y="1747343"/>
            <a:ext cx="685800" cy="1588"/>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9" name="Straight Arrow Connector 34">
            <a:extLst>
              <a:ext uri="{FF2B5EF4-FFF2-40B4-BE49-F238E27FC236}">
                <a16:creationId xmlns:a16="http://schemas.microsoft.com/office/drawing/2014/main" id="{7A0CB30E-167C-496E-B11E-549E07D00AE7}"/>
              </a:ext>
            </a:extLst>
          </p:cNvPr>
          <p:cNvCxnSpPr>
            <a:cxnSpLocks noChangeShapeType="1"/>
          </p:cNvCxnSpPr>
          <p:nvPr/>
        </p:nvCxnSpPr>
        <p:spPr bwMode="auto">
          <a:xfrm rot="5400000">
            <a:off x="8176005" y="3574555"/>
            <a:ext cx="762000" cy="3175"/>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10" name="Straight Arrow Connector 36">
            <a:extLst>
              <a:ext uri="{FF2B5EF4-FFF2-40B4-BE49-F238E27FC236}">
                <a16:creationId xmlns:a16="http://schemas.microsoft.com/office/drawing/2014/main" id="{7554E1F2-B5FC-469B-A853-7DE011492AEC}"/>
              </a:ext>
            </a:extLst>
          </p:cNvPr>
          <p:cNvCxnSpPr>
            <a:cxnSpLocks noChangeShapeType="1"/>
          </p:cNvCxnSpPr>
          <p:nvPr/>
        </p:nvCxnSpPr>
        <p:spPr bwMode="auto">
          <a:xfrm rot="10800000">
            <a:off x="6498017" y="4338143"/>
            <a:ext cx="990600" cy="1588"/>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pic>
        <p:nvPicPr>
          <p:cNvPr id="11" name="Picture 17" descr="nri0200.jpg">
            <a:extLst>
              <a:ext uri="{FF2B5EF4-FFF2-40B4-BE49-F238E27FC236}">
                <a16:creationId xmlns:a16="http://schemas.microsoft.com/office/drawing/2014/main" id="{8841E555-C607-4169-B1E1-A4B3F9FC051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16817" y="1290143"/>
            <a:ext cx="118110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8" descr="nri0217.jpg">
            <a:extLst>
              <a:ext uri="{FF2B5EF4-FFF2-40B4-BE49-F238E27FC236}">
                <a16:creationId xmlns:a16="http://schemas.microsoft.com/office/drawing/2014/main" id="{E490EEAE-DC89-4D4A-AB7A-43A8927B39B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98217" y="4338143"/>
            <a:ext cx="11715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9" descr="nri0245.jpg">
            <a:extLst>
              <a:ext uri="{FF2B5EF4-FFF2-40B4-BE49-F238E27FC236}">
                <a16:creationId xmlns:a16="http://schemas.microsoft.com/office/drawing/2014/main" id="{E75E6488-3CC0-4B83-8C55-97B5A418973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45817" y="1213943"/>
            <a:ext cx="131445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descr="vmo0035.jpg">
            <a:extLst>
              <a:ext uri="{FF2B5EF4-FFF2-40B4-BE49-F238E27FC236}">
                <a16:creationId xmlns:a16="http://schemas.microsoft.com/office/drawing/2014/main" id="{DE09619D-9A30-4F28-AE14-9EABAF21E3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26017" y="1366343"/>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0392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BBC217-5D7D-4692-B0B3-3EC42BDFB655}"/>
              </a:ext>
            </a:extLst>
          </p:cNvPr>
          <p:cNvSpPr>
            <a:spLocks noGrp="1"/>
          </p:cNvSpPr>
          <p:nvPr>
            <p:ph type="sldNum" sz="quarter" idx="12"/>
          </p:nvPr>
        </p:nvSpPr>
        <p:spPr/>
        <p:txBody>
          <a:bodyPr/>
          <a:lstStyle/>
          <a:p>
            <a:fld id="{8BC64C03-9EC0-4B7E-8FE4-24DBF62E63E5}" type="slidenum">
              <a:rPr lang="en-US" smtClean="0"/>
              <a:t>5</a:t>
            </a:fld>
            <a:endParaRPr lang="en-US"/>
          </a:p>
        </p:txBody>
      </p:sp>
      <p:sp>
        <p:nvSpPr>
          <p:cNvPr id="4" name="Title 3">
            <a:extLst>
              <a:ext uri="{FF2B5EF4-FFF2-40B4-BE49-F238E27FC236}">
                <a16:creationId xmlns:a16="http://schemas.microsoft.com/office/drawing/2014/main" id="{A9686F25-5D92-49A6-9AFC-3941CFD86F2B}"/>
              </a:ext>
            </a:extLst>
          </p:cNvPr>
          <p:cNvSpPr>
            <a:spLocks noGrp="1"/>
          </p:cNvSpPr>
          <p:nvPr>
            <p:ph type="title"/>
          </p:nvPr>
        </p:nvSpPr>
        <p:spPr/>
        <p:txBody>
          <a:bodyPr/>
          <a:lstStyle/>
          <a:p>
            <a:r>
              <a:rPr lang="en-US" dirty="0"/>
              <a:t>U.S. Public Spending is similar to Other Countries; Out-of-Pocket and Private Spending are Higher than most</a:t>
            </a:r>
          </a:p>
        </p:txBody>
      </p:sp>
      <p:pic>
        <p:nvPicPr>
          <p:cNvPr id="5" name="Picture 4">
            <a:extLst>
              <a:ext uri="{FF2B5EF4-FFF2-40B4-BE49-F238E27FC236}">
                <a16:creationId xmlns:a16="http://schemas.microsoft.com/office/drawing/2014/main" id="{6C23B5DB-43FA-49B8-B396-65ED65490A7C}"/>
              </a:ext>
            </a:extLst>
          </p:cNvPr>
          <p:cNvPicPr>
            <a:picLocks noChangeAspect="1"/>
          </p:cNvPicPr>
          <p:nvPr/>
        </p:nvPicPr>
        <p:blipFill>
          <a:blip r:embed="rId2"/>
          <a:stretch>
            <a:fillRect/>
          </a:stretch>
        </p:blipFill>
        <p:spPr>
          <a:xfrm>
            <a:off x="723900" y="1279525"/>
            <a:ext cx="8142102" cy="4492826"/>
          </a:xfrm>
          <a:prstGeom prst="rect">
            <a:avLst/>
          </a:prstGeom>
        </p:spPr>
      </p:pic>
      <p:sp>
        <p:nvSpPr>
          <p:cNvPr id="6" name="Rectangle 5">
            <a:extLst>
              <a:ext uri="{FF2B5EF4-FFF2-40B4-BE49-F238E27FC236}">
                <a16:creationId xmlns:a16="http://schemas.microsoft.com/office/drawing/2014/main" id="{B9BEBECC-8D63-4325-81A3-EE02716836BB}"/>
              </a:ext>
            </a:extLst>
          </p:cNvPr>
          <p:cNvSpPr/>
          <p:nvPr/>
        </p:nvSpPr>
        <p:spPr>
          <a:xfrm>
            <a:off x="628651" y="5772351"/>
            <a:ext cx="2552699" cy="577081"/>
          </a:xfrm>
          <a:prstGeom prst="rect">
            <a:avLst/>
          </a:prstGeom>
        </p:spPr>
        <p:txBody>
          <a:bodyPr wrap="square">
            <a:spAutoFit/>
          </a:bodyPr>
          <a:lstStyle/>
          <a:p>
            <a:r>
              <a:rPr lang="en-US" sz="1050" b="1" dirty="0">
                <a:solidFill>
                  <a:schemeClr val="accent1"/>
                </a:solidFill>
                <a:latin typeface="+mj-lt"/>
              </a:rPr>
              <a:t>Data: OECD Health Statistics 2019</a:t>
            </a:r>
          </a:p>
          <a:p>
            <a:endParaRPr lang="en-US" sz="1050" b="1" dirty="0">
              <a:solidFill>
                <a:schemeClr val="accent1"/>
              </a:solidFill>
              <a:latin typeface="+mj-lt"/>
            </a:endParaRPr>
          </a:p>
          <a:p>
            <a:r>
              <a:rPr lang="en-US" sz="1050" b="1" dirty="0">
                <a:solidFill>
                  <a:schemeClr val="accent1"/>
                </a:solidFill>
                <a:latin typeface="+mj-lt"/>
              </a:rPr>
              <a:t>Commonwealthfund.org</a:t>
            </a:r>
          </a:p>
        </p:txBody>
      </p:sp>
    </p:spTree>
    <p:extLst>
      <p:ext uri="{BB962C8B-B14F-4D97-AF65-F5344CB8AC3E}">
        <p14:creationId xmlns:p14="http://schemas.microsoft.com/office/powerpoint/2010/main" val="35035150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8F238-6FAD-428E-B3C0-2C9974656BEE}"/>
              </a:ext>
            </a:extLst>
          </p:cNvPr>
          <p:cNvSpPr>
            <a:spLocks noGrp="1"/>
          </p:cNvSpPr>
          <p:nvPr>
            <p:ph type="sldNum" sz="quarter" idx="12"/>
          </p:nvPr>
        </p:nvSpPr>
        <p:spPr/>
        <p:txBody>
          <a:bodyPr/>
          <a:lstStyle/>
          <a:p>
            <a:fld id="{8BC64C03-9EC0-4B7E-8FE4-24DBF62E63E5}" type="slidenum">
              <a:rPr lang="en-US" smtClean="0"/>
              <a:t>50</a:t>
            </a:fld>
            <a:endParaRPr lang="en-US"/>
          </a:p>
        </p:txBody>
      </p:sp>
      <p:grpSp>
        <p:nvGrpSpPr>
          <p:cNvPr id="5" name="Group 44">
            <a:extLst>
              <a:ext uri="{FF2B5EF4-FFF2-40B4-BE49-F238E27FC236}">
                <a16:creationId xmlns:a16="http://schemas.microsoft.com/office/drawing/2014/main" id="{E0AF107E-C5DE-4721-AC05-AB5648917B11}"/>
              </a:ext>
            </a:extLst>
          </p:cNvPr>
          <p:cNvGrpSpPr>
            <a:grpSpLocks noChangeAspect="1"/>
          </p:cNvGrpSpPr>
          <p:nvPr/>
        </p:nvGrpSpPr>
        <p:grpSpPr bwMode="auto">
          <a:xfrm>
            <a:off x="1473066" y="1207198"/>
            <a:ext cx="9707358" cy="4965002"/>
            <a:chOff x="0" y="0"/>
            <a:chExt cx="8480" cy="5147"/>
          </a:xfrm>
        </p:grpSpPr>
        <p:sp>
          <p:nvSpPr>
            <p:cNvPr id="7" name="AutoShape 24">
              <a:extLst>
                <a:ext uri="{FF2B5EF4-FFF2-40B4-BE49-F238E27FC236}">
                  <a16:creationId xmlns:a16="http://schemas.microsoft.com/office/drawing/2014/main" id="{11018F7A-70A8-493D-A4E5-4D813E035562}"/>
                </a:ext>
              </a:extLst>
            </p:cNvPr>
            <p:cNvSpPr>
              <a:spLocks noChangeAspect="1" noChangeArrowheads="1" noTextEdit="1"/>
            </p:cNvSpPr>
            <p:nvPr/>
          </p:nvSpPr>
          <p:spPr bwMode="auto">
            <a:xfrm>
              <a:off x="0" y="0"/>
              <a:ext cx="7961" cy="5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 name="Rectangle 46">
              <a:extLst>
                <a:ext uri="{FF2B5EF4-FFF2-40B4-BE49-F238E27FC236}">
                  <a16:creationId xmlns:a16="http://schemas.microsoft.com/office/drawing/2014/main" id="{F608B9D5-C1FE-4012-BB56-A90C93F045B3}"/>
                </a:ext>
              </a:extLst>
            </p:cNvPr>
            <p:cNvSpPr>
              <a:spLocks noChangeArrowheads="1"/>
            </p:cNvSpPr>
            <p:nvPr/>
          </p:nvSpPr>
          <p:spPr bwMode="auto">
            <a:xfrm>
              <a:off x="2871" y="313"/>
              <a:ext cx="563" cy="496"/>
            </a:xfrm>
            <a:prstGeom prst="rect">
              <a:avLst/>
            </a:prstGeom>
            <a:solidFill>
              <a:srgbClr val="FFFFFF"/>
            </a:solidFill>
            <a:ln w="952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PCP</a:t>
              </a:r>
              <a:endParaRPr lang="en-US" altLang="en-US" sz="1400">
                <a:ea typeface="Calibri" panose="020F0502020204030204" pitchFamily="34" charset="0"/>
                <a:cs typeface="Times New Roman" panose="02020603050405020304" pitchFamily="18" charset="0"/>
              </a:endParaRPr>
            </a:p>
          </p:txBody>
        </p:sp>
        <p:sp>
          <p:nvSpPr>
            <p:cNvPr id="9" name="Rectangle 47">
              <a:extLst>
                <a:ext uri="{FF2B5EF4-FFF2-40B4-BE49-F238E27FC236}">
                  <a16:creationId xmlns:a16="http://schemas.microsoft.com/office/drawing/2014/main" id="{F19A3CAA-7872-40B1-8DD3-44701452BEF9}"/>
                </a:ext>
              </a:extLst>
            </p:cNvPr>
            <p:cNvSpPr>
              <a:spLocks noChangeArrowheads="1"/>
            </p:cNvSpPr>
            <p:nvPr/>
          </p:nvSpPr>
          <p:spPr bwMode="auto">
            <a:xfrm>
              <a:off x="5333" y="279"/>
              <a:ext cx="1806" cy="554"/>
            </a:xfrm>
            <a:prstGeom prst="rect">
              <a:avLst/>
            </a:prstGeom>
            <a:solidFill>
              <a:srgbClr val="FFFFFF"/>
            </a:solidFill>
            <a:ln w="952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Pharmacy Retailer</a:t>
              </a:r>
              <a:endParaRPr lang="en-US" altLang="en-US" sz="1400">
                <a:ea typeface="Calibri" panose="020F0502020204030204" pitchFamily="34" charset="0"/>
                <a:cs typeface="Times New Roman" panose="02020603050405020304" pitchFamily="18" charset="0"/>
              </a:endParaRPr>
            </a:p>
          </p:txBody>
        </p:sp>
        <p:cxnSp>
          <p:nvCxnSpPr>
            <p:cNvPr id="10" name="AutoShape 20">
              <a:extLst>
                <a:ext uri="{FF2B5EF4-FFF2-40B4-BE49-F238E27FC236}">
                  <a16:creationId xmlns:a16="http://schemas.microsoft.com/office/drawing/2014/main" id="{80EBBADB-B666-4149-82ED-4C9E5522B178}"/>
                </a:ext>
              </a:extLst>
            </p:cNvPr>
            <p:cNvCxnSpPr>
              <a:cxnSpLocks noChangeShapeType="1"/>
            </p:cNvCxnSpPr>
            <p:nvPr/>
          </p:nvCxnSpPr>
          <p:spPr bwMode="auto">
            <a:xfrm>
              <a:off x="3615" y="555"/>
              <a:ext cx="1038"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1" name="AutoShape 19">
              <a:extLst>
                <a:ext uri="{FF2B5EF4-FFF2-40B4-BE49-F238E27FC236}">
                  <a16:creationId xmlns:a16="http://schemas.microsoft.com/office/drawing/2014/main" id="{8C3B24AA-40C0-4004-9F5A-35A60861F4F4}"/>
                </a:ext>
              </a:extLst>
            </p:cNvPr>
            <p:cNvCxnSpPr>
              <a:cxnSpLocks noChangeShapeType="1"/>
            </p:cNvCxnSpPr>
            <p:nvPr/>
          </p:nvCxnSpPr>
          <p:spPr bwMode="auto">
            <a:xfrm>
              <a:off x="1823" y="543"/>
              <a:ext cx="928"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2" name="AutoShape 18">
              <a:extLst>
                <a:ext uri="{FF2B5EF4-FFF2-40B4-BE49-F238E27FC236}">
                  <a16:creationId xmlns:a16="http://schemas.microsoft.com/office/drawing/2014/main" id="{9B060902-C560-4DA9-8370-0E9D32A04373}"/>
                </a:ext>
              </a:extLst>
            </p:cNvPr>
            <p:cNvCxnSpPr>
              <a:cxnSpLocks noChangeShapeType="1"/>
            </p:cNvCxnSpPr>
            <p:nvPr/>
          </p:nvCxnSpPr>
          <p:spPr bwMode="auto">
            <a:xfrm>
              <a:off x="6196" y="833"/>
              <a:ext cx="1" cy="566"/>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3" name="AutoShape 17">
              <a:extLst>
                <a:ext uri="{FF2B5EF4-FFF2-40B4-BE49-F238E27FC236}">
                  <a16:creationId xmlns:a16="http://schemas.microsoft.com/office/drawing/2014/main" id="{72917944-DAFF-494D-B30F-B86A976064A6}"/>
                </a:ext>
              </a:extLst>
            </p:cNvPr>
            <p:cNvCxnSpPr>
              <a:cxnSpLocks noChangeShapeType="1"/>
            </p:cNvCxnSpPr>
            <p:nvPr/>
          </p:nvCxnSpPr>
          <p:spPr bwMode="auto">
            <a:xfrm>
              <a:off x="1263" y="762"/>
              <a:ext cx="3957" cy="145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4" name="Rectangle 52">
              <a:extLst>
                <a:ext uri="{FF2B5EF4-FFF2-40B4-BE49-F238E27FC236}">
                  <a16:creationId xmlns:a16="http://schemas.microsoft.com/office/drawing/2014/main" id="{A5B251D5-3AFE-4D0B-BE54-5D0B12E2E396}"/>
                </a:ext>
              </a:extLst>
            </p:cNvPr>
            <p:cNvSpPr>
              <a:spLocks noChangeArrowheads="1"/>
            </p:cNvSpPr>
            <p:nvPr/>
          </p:nvSpPr>
          <p:spPr bwMode="auto">
            <a:xfrm>
              <a:off x="709" y="313"/>
              <a:ext cx="1108" cy="495"/>
            </a:xfrm>
            <a:prstGeom prst="rect">
              <a:avLst/>
            </a:prstGeom>
            <a:solidFill>
              <a:srgbClr val="FFFFFF"/>
            </a:solidFill>
            <a:ln w="952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Patient</a:t>
              </a:r>
              <a:endParaRPr lang="en-US" altLang="en-US" sz="1400">
                <a:ea typeface="Calibri" panose="020F0502020204030204" pitchFamily="34" charset="0"/>
                <a:cs typeface="Times New Roman" panose="02020603050405020304" pitchFamily="18" charset="0"/>
              </a:endParaRPr>
            </a:p>
          </p:txBody>
        </p:sp>
        <p:sp>
          <p:nvSpPr>
            <p:cNvPr id="15" name="Rectangle 53">
              <a:extLst>
                <a:ext uri="{FF2B5EF4-FFF2-40B4-BE49-F238E27FC236}">
                  <a16:creationId xmlns:a16="http://schemas.microsoft.com/office/drawing/2014/main" id="{99D4623E-DD97-4E38-A0B2-B13BB6530387}"/>
                </a:ext>
              </a:extLst>
            </p:cNvPr>
            <p:cNvSpPr>
              <a:spLocks noChangeArrowheads="1"/>
            </p:cNvSpPr>
            <p:nvPr/>
          </p:nvSpPr>
          <p:spPr bwMode="auto">
            <a:xfrm>
              <a:off x="5515" y="1387"/>
              <a:ext cx="1362" cy="288"/>
            </a:xfrm>
            <a:prstGeom prst="rect">
              <a:avLst/>
            </a:prstGeom>
            <a:solidFill>
              <a:srgbClr val="FFFFFF"/>
            </a:solidFill>
            <a:ln w="952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Fill/ Dispense</a:t>
              </a:r>
              <a:endParaRPr lang="en-US" altLang="en-US" sz="1400">
                <a:ea typeface="Calibri" panose="020F0502020204030204" pitchFamily="34" charset="0"/>
                <a:cs typeface="Times New Roman" panose="02020603050405020304" pitchFamily="18" charset="0"/>
              </a:endParaRPr>
            </a:p>
          </p:txBody>
        </p:sp>
        <p:sp>
          <p:nvSpPr>
            <p:cNvPr id="16" name="Rectangle 54">
              <a:extLst>
                <a:ext uri="{FF2B5EF4-FFF2-40B4-BE49-F238E27FC236}">
                  <a16:creationId xmlns:a16="http://schemas.microsoft.com/office/drawing/2014/main" id="{4FC0005A-9331-4170-8CFA-A1CD440B2E76}"/>
                </a:ext>
              </a:extLst>
            </p:cNvPr>
            <p:cNvSpPr>
              <a:spLocks noChangeArrowheads="1"/>
            </p:cNvSpPr>
            <p:nvPr/>
          </p:nvSpPr>
          <p:spPr bwMode="auto">
            <a:xfrm>
              <a:off x="6511" y="1743"/>
              <a:ext cx="1969" cy="9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Show insurance card</a:t>
              </a:r>
              <a:endParaRPr lang="en-US" altLang="en-US" sz="1400">
                <a:ea typeface="Calibri" panose="020F0502020204030204" pitchFamily="34" charset="0"/>
                <a:cs typeface="Times New Roman" panose="02020603050405020304" pitchFamily="18" charset="0"/>
              </a:endParaRPr>
            </a:p>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Copay, Deductible applied</a:t>
              </a:r>
              <a:endParaRPr lang="en-US" altLang="en-US" sz="1400">
                <a:ea typeface="Calibri" panose="020F0502020204030204" pitchFamily="34" charset="0"/>
                <a:cs typeface="Times New Roman" panose="02020603050405020304" pitchFamily="18" charset="0"/>
              </a:endParaRPr>
            </a:p>
          </p:txBody>
        </p:sp>
        <p:cxnSp>
          <p:nvCxnSpPr>
            <p:cNvPr id="17" name="AutoShape 13">
              <a:extLst>
                <a:ext uri="{FF2B5EF4-FFF2-40B4-BE49-F238E27FC236}">
                  <a16:creationId xmlns:a16="http://schemas.microsoft.com/office/drawing/2014/main" id="{70B364B6-B6B3-4725-94AD-BAC56A70A292}"/>
                </a:ext>
              </a:extLst>
            </p:cNvPr>
            <p:cNvCxnSpPr>
              <a:cxnSpLocks noChangeShapeType="1"/>
            </p:cNvCxnSpPr>
            <p:nvPr/>
          </p:nvCxnSpPr>
          <p:spPr bwMode="auto">
            <a:xfrm flipH="1">
              <a:off x="6206" y="1687"/>
              <a:ext cx="1" cy="265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8" name="Rectangle 56">
              <a:extLst>
                <a:ext uri="{FF2B5EF4-FFF2-40B4-BE49-F238E27FC236}">
                  <a16:creationId xmlns:a16="http://schemas.microsoft.com/office/drawing/2014/main" id="{44D4B7F5-94CE-401A-9256-7C660A536D49}"/>
                </a:ext>
              </a:extLst>
            </p:cNvPr>
            <p:cNvSpPr>
              <a:spLocks noChangeArrowheads="1"/>
            </p:cNvSpPr>
            <p:nvPr/>
          </p:nvSpPr>
          <p:spPr bwMode="auto">
            <a:xfrm>
              <a:off x="0" y="2626"/>
              <a:ext cx="1263" cy="1355"/>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latin typeface="Calibri" panose="020F0502020204030204" pitchFamily="34" charset="0"/>
                  <a:ea typeface="Calibri" panose="020F0502020204030204" pitchFamily="34" charset="0"/>
                  <a:cs typeface="Times New Roman" panose="02020603050405020304" pitchFamily="18" charset="0"/>
                </a:rPr>
                <a:t>Ins company</a:t>
              </a:r>
              <a:endParaRPr lang="en-US" altLang="en-US" sz="1400" dirty="0">
                <a:ea typeface="Calibri" panose="020F0502020204030204" pitchFamily="34" charset="0"/>
                <a:cs typeface="Times New Roman" panose="02020603050405020304" pitchFamily="18" charset="0"/>
              </a:endParaRPr>
            </a:p>
            <a:p>
              <a:pPr eaLnBrk="1" hangingPunct="1"/>
              <a:r>
                <a:rPr lang="en-US" altLang="en-US" sz="1400" dirty="0">
                  <a:latin typeface="Calibri" panose="020F0502020204030204" pitchFamily="34" charset="0"/>
                  <a:ea typeface="Calibri" panose="020F0502020204030204" pitchFamily="34" charset="0"/>
                  <a:cs typeface="Times New Roman" panose="02020603050405020304" pitchFamily="18" charset="0"/>
                </a:rPr>
                <a:t>Govt</a:t>
              </a:r>
              <a:endParaRPr lang="en-US" altLang="en-US" sz="1400" dirty="0">
                <a:ea typeface="Calibri" panose="020F0502020204030204" pitchFamily="34" charset="0"/>
                <a:cs typeface="Times New Roman" panose="02020603050405020304" pitchFamily="18" charset="0"/>
              </a:endParaRPr>
            </a:p>
            <a:p>
              <a:pPr eaLnBrk="1" hangingPunct="1"/>
              <a:r>
                <a:rPr lang="en-US" altLang="en-US" sz="1400" dirty="0">
                  <a:latin typeface="Calibri" panose="020F0502020204030204" pitchFamily="34" charset="0"/>
                  <a:ea typeface="Calibri" panose="020F0502020204030204" pitchFamily="34" charset="0"/>
                  <a:cs typeface="Times New Roman" panose="02020603050405020304" pitchFamily="18" charset="0"/>
                </a:rPr>
                <a:t>ASO</a:t>
              </a:r>
              <a:endParaRPr lang="en-US" altLang="en-US" sz="1400" dirty="0">
                <a:ea typeface="Calibri" panose="020F0502020204030204" pitchFamily="34" charset="0"/>
                <a:cs typeface="Times New Roman" panose="02020603050405020304" pitchFamily="18" charset="0"/>
              </a:endParaRPr>
            </a:p>
            <a:p>
              <a:pPr eaLnBrk="1" hangingPunct="1"/>
              <a:r>
                <a:rPr lang="en-US" altLang="en-US" sz="1400" dirty="0">
                  <a:latin typeface="Calibri" panose="020F0502020204030204" pitchFamily="34" charset="0"/>
                  <a:ea typeface="Calibri" panose="020F0502020204030204" pitchFamily="34" charset="0"/>
                  <a:cs typeface="Times New Roman" panose="02020603050405020304" pitchFamily="18" charset="0"/>
                </a:rPr>
                <a:t>TPA</a:t>
              </a:r>
              <a:endParaRPr lang="en-US" altLang="en-US" sz="1400" dirty="0">
                <a:ea typeface="Calibri" panose="020F0502020204030204" pitchFamily="34" charset="0"/>
                <a:cs typeface="Times New Roman" panose="02020603050405020304" pitchFamily="18" charset="0"/>
              </a:endParaRPr>
            </a:p>
            <a:p>
              <a:pPr eaLnBrk="1" hangingPunct="1"/>
              <a:r>
                <a:rPr lang="en-US" altLang="en-US" sz="1400" dirty="0">
                  <a:latin typeface="Calibri" panose="020F0502020204030204" pitchFamily="34" charset="0"/>
                  <a:ea typeface="Calibri" panose="020F0502020204030204" pitchFamily="34" charset="0"/>
                  <a:cs typeface="Times New Roman" panose="02020603050405020304" pitchFamily="18" charset="0"/>
                </a:rPr>
                <a:t>Employer</a:t>
              </a:r>
              <a:endParaRPr lang="en-US" altLang="en-US" sz="1400" dirty="0">
                <a:ea typeface="Calibri" panose="020F0502020204030204" pitchFamily="34" charset="0"/>
                <a:cs typeface="Times New Roman" panose="02020603050405020304" pitchFamily="18" charset="0"/>
              </a:endParaRPr>
            </a:p>
          </p:txBody>
        </p:sp>
        <p:sp>
          <p:nvSpPr>
            <p:cNvPr id="19" name="Rectangle 57">
              <a:extLst>
                <a:ext uri="{FF2B5EF4-FFF2-40B4-BE49-F238E27FC236}">
                  <a16:creationId xmlns:a16="http://schemas.microsoft.com/office/drawing/2014/main" id="{DC1226D6-5CA2-4E58-81CB-B20C984756F0}"/>
                </a:ext>
              </a:extLst>
            </p:cNvPr>
            <p:cNvSpPr>
              <a:spLocks noChangeArrowheads="1"/>
            </p:cNvSpPr>
            <p:nvPr/>
          </p:nvSpPr>
          <p:spPr bwMode="auto">
            <a:xfrm>
              <a:off x="1074" y="1853"/>
              <a:ext cx="1548" cy="3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100">
                  <a:latin typeface="Calibri" panose="020F0502020204030204" pitchFamily="34" charset="0"/>
                  <a:ea typeface="Calibri" panose="020F0502020204030204" pitchFamily="34" charset="0"/>
                  <a:cs typeface="Times New Roman" panose="02020603050405020304" pitchFamily="18" charset="0"/>
                </a:rPr>
                <a:t>Pay back to PBM</a:t>
              </a:r>
              <a:endParaRPr lang="en-US" altLang="en-US">
                <a:ea typeface="Calibri" panose="020F0502020204030204" pitchFamily="34" charset="0"/>
                <a:cs typeface="Times New Roman" panose="02020603050405020304" pitchFamily="18" charset="0"/>
              </a:endParaRPr>
            </a:p>
          </p:txBody>
        </p:sp>
        <p:sp>
          <p:nvSpPr>
            <p:cNvPr id="20" name="Rectangle 58">
              <a:extLst>
                <a:ext uri="{FF2B5EF4-FFF2-40B4-BE49-F238E27FC236}">
                  <a16:creationId xmlns:a16="http://schemas.microsoft.com/office/drawing/2014/main" id="{2E7E3A86-FE41-4F94-9955-A23ADCCBB119}"/>
                </a:ext>
              </a:extLst>
            </p:cNvPr>
            <p:cNvSpPr>
              <a:spLocks noChangeArrowheads="1"/>
            </p:cNvSpPr>
            <p:nvPr/>
          </p:nvSpPr>
          <p:spPr bwMode="auto">
            <a:xfrm>
              <a:off x="5213" y="2689"/>
              <a:ext cx="2240" cy="845"/>
            </a:xfrm>
            <a:prstGeom prst="rect">
              <a:avLst/>
            </a:prstGeom>
            <a:solidFill>
              <a:srgbClr val="FFFFFF"/>
            </a:solidFill>
            <a:ln w="952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Retailer gives medicine to patient and sends record to PBM</a:t>
              </a:r>
              <a:endParaRPr lang="en-US" altLang="en-US" sz="1400">
                <a:ea typeface="Calibri" panose="020F0502020204030204" pitchFamily="34" charset="0"/>
                <a:cs typeface="Times New Roman" panose="02020603050405020304" pitchFamily="18" charset="0"/>
              </a:endParaRPr>
            </a:p>
          </p:txBody>
        </p:sp>
        <p:cxnSp>
          <p:nvCxnSpPr>
            <p:cNvPr id="21" name="AutoShape 9">
              <a:extLst>
                <a:ext uri="{FF2B5EF4-FFF2-40B4-BE49-F238E27FC236}">
                  <a16:creationId xmlns:a16="http://schemas.microsoft.com/office/drawing/2014/main" id="{493D6F0D-4E80-4409-AE8F-5C2549C062A5}"/>
                </a:ext>
              </a:extLst>
            </p:cNvPr>
            <p:cNvCxnSpPr>
              <a:cxnSpLocks noChangeShapeType="1"/>
            </p:cNvCxnSpPr>
            <p:nvPr/>
          </p:nvCxnSpPr>
          <p:spPr bwMode="auto">
            <a:xfrm flipH="1">
              <a:off x="4250" y="3195"/>
              <a:ext cx="946"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2" name="Rectangle 60">
              <a:extLst>
                <a:ext uri="{FF2B5EF4-FFF2-40B4-BE49-F238E27FC236}">
                  <a16:creationId xmlns:a16="http://schemas.microsoft.com/office/drawing/2014/main" id="{BF7E2148-6694-489A-A539-D086219E505F}"/>
                </a:ext>
              </a:extLst>
            </p:cNvPr>
            <p:cNvSpPr>
              <a:spLocks noChangeArrowheads="1"/>
            </p:cNvSpPr>
            <p:nvPr/>
          </p:nvSpPr>
          <p:spPr bwMode="auto">
            <a:xfrm>
              <a:off x="4799" y="4387"/>
              <a:ext cx="2800" cy="403"/>
            </a:xfrm>
            <a:prstGeom prst="rect">
              <a:avLst/>
            </a:prstGeom>
            <a:solidFill>
              <a:srgbClr val="FFFFFF"/>
            </a:solidFill>
            <a:ln w="952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Get medicine with dose note</a:t>
              </a:r>
              <a:endParaRPr lang="en-US" altLang="en-US" sz="1400">
                <a:ea typeface="Calibri" panose="020F0502020204030204" pitchFamily="34" charset="0"/>
                <a:cs typeface="Times New Roman" panose="02020603050405020304" pitchFamily="18" charset="0"/>
              </a:endParaRPr>
            </a:p>
          </p:txBody>
        </p:sp>
        <p:sp>
          <p:nvSpPr>
            <p:cNvPr id="23" name="Rectangle 61">
              <a:extLst>
                <a:ext uri="{FF2B5EF4-FFF2-40B4-BE49-F238E27FC236}">
                  <a16:creationId xmlns:a16="http://schemas.microsoft.com/office/drawing/2014/main" id="{48462B1F-7E1C-4767-8029-833E84CF4E99}"/>
                </a:ext>
              </a:extLst>
            </p:cNvPr>
            <p:cNvSpPr>
              <a:spLocks noChangeArrowheads="1"/>
            </p:cNvSpPr>
            <p:nvPr/>
          </p:nvSpPr>
          <p:spPr bwMode="auto">
            <a:xfrm>
              <a:off x="2356" y="2389"/>
              <a:ext cx="1894" cy="1592"/>
            </a:xfrm>
            <a:prstGeom prst="rect">
              <a:avLst/>
            </a:prstGeom>
            <a:solidFill>
              <a:srgbClr val="FFFFFF"/>
            </a:solidFill>
            <a:ln w="317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latin typeface="Calibri" panose="020F0502020204030204" pitchFamily="34" charset="0"/>
                  <a:ea typeface="Calibri" panose="020F0502020204030204" pitchFamily="34" charset="0"/>
                  <a:cs typeface="Times New Roman" panose="02020603050405020304" pitchFamily="18" charset="0"/>
                </a:rPr>
                <a:t>PBM/ Payer</a:t>
              </a:r>
              <a:endParaRPr lang="en-US" altLang="en-US" sz="1400" dirty="0">
                <a:ea typeface="Calibri" panose="020F0502020204030204" pitchFamily="34" charset="0"/>
                <a:cs typeface="Times New Roman" panose="02020603050405020304" pitchFamily="18" charset="0"/>
              </a:endParaRPr>
            </a:p>
            <a:p>
              <a:pPr eaLnBrk="1" hangingPunct="1"/>
              <a:r>
                <a:rPr lang="en-US" altLang="en-US" sz="1400" dirty="0">
                  <a:latin typeface="Calibri" panose="020F0502020204030204" pitchFamily="34" charset="0"/>
                  <a:ea typeface="Calibri" panose="020F0502020204030204" pitchFamily="34" charset="0"/>
                  <a:cs typeface="Times New Roman" panose="02020603050405020304" pitchFamily="18" charset="0"/>
                </a:rPr>
                <a:t>PBM pays the amount to retailer and sends the file/ dates to Payor</a:t>
              </a:r>
              <a:endParaRPr lang="en-US" altLang="en-US" sz="1400" dirty="0">
                <a:ea typeface="Calibri" panose="020F0502020204030204" pitchFamily="34" charset="0"/>
                <a:cs typeface="Times New Roman" panose="02020603050405020304" pitchFamily="18" charset="0"/>
              </a:endParaRPr>
            </a:p>
          </p:txBody>
        </p:sp>
        <p:cxnSp>
          <p:nvCxnSpPr>
            <p:cNvPr id="24" name="AutoShape 5">
              <a:extLst>
                <a:ext uri="{FF2B5EF4-FFF2-40B4-BE49-F238E27FC236}">
                  <a16:creationId xmlns:a16="http://schemas.microsoft.com/office/drawing/2014/main" id="{EDF3BEBD-3996-4D1F-B7C2-948923F42537}"/>
                </a:ext>
              </a:extLst>
            </p:cNvPr>
            <p:cNvCxnSpPr>
              <a:cxnSpLocks noChangeShapeType="1"/>
            </p:cNvCxnSpPr>
            <p:nvPr/>
          </p:nvCxnSpPr>
          <p:spPr bwMode="auto">
            <a:xfrm flipH="1">
              <a:off x="1308" y="3219"/>
              <a:ext cx="1017"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
        <p:nvSpPr>
          <p:cNvPr id="25" name="Rectangle 63">
            <a:extLst>
              <a:ext uri="{FF2B5EF4-FFF2-40B4-BE49-F238E27FC236}">
                <a16:creationId xmlns:a16="http://schemas.microsoft.com/office/drawing/2014/main" id="{4ECED9B2-6547-4A9D-9BBD-5C142FD59431}"/>
              </a:ext>
            </a:extLst>
          </p:cNvPr>
          <p:cNvSpPr>
            <a:spLocks noChangeArrowheads="1"/>
          </p:cNvSpPr>
          <p:nvPr/>
        </p:nvSpPr>
        <p:spPr bwMode="auto">
          <a:xfrm>
            <a:off x="533400" y="685800"/>
            <a:ext cx="2894013" cy="407988"/>
          </a:xfrm>
          <a:prstGeom prst="rect">
            <a:avLst/>
          </a:prstGeom>
          <a:solidFill>
            <a:srgbClr val="FFFFFF"/>
          </a:solidFill>
          <a:ln w="952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2000" b="1" dirty="0">
                <a:latin typeface="Calibri" panose="020F0502020204030204" pitchFamily="34" charset="0"/>
                <a:cs typeface="Times New Roman" panose="02020603050405020304" pitchFamily="18" charset="0"/>
              </a:rPr>
              <a:t>Pharmacy claim process</a:t>
            </a:r>
            <a:endParaRPr lang="en-US" altLang="en-US" sz="2000" b="1" dirty="0"/>
          </a:p>
        </p:txBody>
      </p:sp>
    </p:spTree>
    <p:extLst>
      <p:ext uri="{BB962C8B-B14F-4D97-AF65-F5344CB8AC3E}">
        <p14:creationId xmlns:p14="http://schemas.microsoft.com/office/powerpoint/2010/main" val="12802350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51</a:t>
            </a:fld>
            <a:endParaRPr lang="en-US"/>
          </a:p>
        </p:txBody>
      </p:sp>
      <p:sp>
        <p:nvSpPr>
          <p:cNvPr id="3" name="Text Placeholder 2">
            <a:extLst>
              <a:ext uri="{FF2B5EF4-FFF2-40B4-BE49-F238E27FC236}">
                <a16:creationId xmlns:a16="http://schemas.microsoft.com/office/drawing/2014/main" id="{C6BDBB35-0513-4402-AB2F-8CFF238E7571}"/>
              </a:ext>
            </a:extLst>
          </p:cNvPr>
          <p:cNvSpPr>
            <a:spLocks noGrp="1"/>
          </p:cNvSpPr>
          <p:nvPr>
            <p:ph type="body" sz="quarter" idx="13"/>
          </p:nvPr>
        </p:nvSpPr>
        <p:spPr/>
        <p:txBody>
          <a:bodyPr/>
          <a:lstStyle/>
          <a:p>
            <a:r>
              <a:rPr lang="en-US" dirty="0"/>
              <a:t>1. Study and explore on Professional claims and Facility claims along with billing forms CMS-1500 and UB-04 and also medical claim flow process chart in the slide. Come with queries for discussion and be prepared for giving answer to questions your friends are going to ask. </a:t>
            </a:r>
          </a:p>
          <a:p>
            <a:r>
              <a:rPr lang="en-US" dirty="0"/>
              <a:t>2. Go through the content of 3 days session as well. It will be helpful. </a:t>
            </a:r>
            <a:r>
              <a:rPr lang="en-US" dirty="0">
                <a:sym typeface="Wingdings" panose="05000000000000000000" pitchFamily="2" charset="2"/>
              </a:rPr>
              <a:t></a:t>
            </a:r>
            <a:endParaRPr lang="en-US" dirty="0"/>
          </a:p>
          <a:p>
            <a:endParaRPr lang="en-US" dirty="0"/>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Assignment 3.</a:t>
            </a:r>
          </a:p>
        </p:txBody>
      </p:sp>
    </p:spTree>
    <p:extLst>
      <p:ext uri="{BB962C8B-B14F-4D97-AF65-F5344CB8AC3E}">
        <p14:creationId xmlns:p14="http://schemas.microsoft.com/office/powerpoint/2010/main" val="33269455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B4E202D-201A-4123-B0D5-E23D7E24766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15" name="think-cell Slide" r:id="rId4" imgW="306" imgH="306" progId="TCLayout.ActiveDocument.1">
                  <p:embed/>
                </p:oleObj>
              </mc:Choice>
              <mc:Fallback>
                <p:oleObj name="think-cell Slide" r:id="rId4" imgW="306" imgH="306" progId="TCLayout.ActiveDocument.1">
                  <p:embed/>
                  <p:pic>
                    <p:nvPicPr>
                      <p:cNvPr id="2" name="Object 1" hidden="1">
                        <a:extLst>
                          <a:ext uri="{FF2B5EF4-FFF2-40B4-BE49-F238E27FC236}">
                            <a16:creationId xmlns:a16="http://schemas.microsoft.com/office/drawing/2014/main" id="{3B4E202D-201A-4123-B0D5-E23D7E24766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9DD3ACF4-CFCC-0C4F-897D-C01B05737689}"/>
              </a:ext>
            </a:extLst>
          </p:cNvPr>
          <p:cNvSpPr>
            <a:spLocks noGrp="1"/>
          </p:cNvSpPr>
          <p:nvPr>
            <p:ph type="ctrTitle"/>
          </p:nvPr>
        </p:nvSpPr>
        <p:spPr/>
        <p:txBody>
          <a:bodyPr/>
          <a:lstStyle/>
          <a:p>
            <a:r>
              <a:rPr lang="en-US" dirty="0"/>
              <a:t>US Healthcare Basics</a:t>
            </a:r>
          </a:p>
        </p:txBody>
      </p:sp>
      <p:sp>
        <p:nvSpPr>
          <p:cNvPr id="5" name="Subtitle 4">
            <a:extLst>
              <a:ext uri="{FF2B5EF4-FFF2-40B4-BE49-F238E27FC236}">
                <a16:creationId xmlns:a16="http://schemas.microsoft.com/office/drawing/2014/main" id="{B193CA41-5CA8-CA40-984E-887A6D2EED70}"/>
              </a:ext>
            </a:extLst>
          </p:cNvPr>
          <p:cNvSpPr>
            <a:spLocks noGrp="1"/>
          </p:cNvSpPr>
          <p:nvPr>
            <p:ph type="subTitle" idx="1"/>
          </p:nvPr>
        </p:nvSpPr>
        <p:spPr>
          <a:xfrm>
            <a:off x="458726" y="3774310"/>
            <a:ext cx="636650" cy="254114"/>
          </a:xfrm>
        </p:spPr>
        <p:txBody>
          <a:bodyPr/>
          <a:lstStyle/>
          <a:p>
            <a:r>
              <a:rPr lang="en-US" dirty="0"/>
              <a:t>Day 4</a:t>
            </a:r>
          </a:p>
        </p:txBody>
      </p:sp>
      <p:sp>
        <p:nvSpPr>
          <p:cNvPr id="6" name="TextBox 5">
            <a:extLst>
              <a:ext uri="{FF2B5EF4-FFF2-40B4-BE49-F238E27FC236}">
                <a16:creationId xmlns:a16="http://schemas.microsoft.com/office/drawing/2014/main" id="{62C081F5-6189-964B-A1BC-421E7C8AB695}"/>
              </a:ext>
            </a:extLst>
          </p:cNvPr>
          <p:cNvSpPr txBox="1"/>
          <p:nvPr/>
        </p:nvSpPr>
        <p:spPr>
          <a:xfrm>
            <a:off x="1420751" y="3766814"/>
            <a:ext cx="903350" cy="261610"/>
          </a:xfrm>
          <a:prstGeom prst="rect">
            <a:avLst/>
          </a:prstGeom>
          <a:noFill/>
        </p:spPr>
        <p:txBody>
          <a:bodyPr wrap="square" lIns="0" rIns="0" rtlCol="0">
            <a:spAutoFit/>
          </a:bodyPr>
          <a:lstStyle/>
          <a:p>
            <a:r>
              <a:rPr lang="en-US" sz="1100" dirty="0">
                <a:solidFill>
                  <a:schemeClr val="tx1">
                    <a:lumMod val="50000"/>
                    <a:lumOff val="50000"/>
                  </a:schemeClr>
                </a:solidFill>
              </a:rPr>
              <a:t>Feb 22, 2021</a:t>
            </a:r>
          </a:p>
        </p:txBody>
      </p:sp>
      <p:sp>
        <p:nvSpPr>
          <p:cNvPr id="7" name="Subtitle 4">
            <a:extLst>
              <a:ext uri="{FF2B5EF4-FFF2-40B4-BE49-F238E27FC236}">
                <a16:creationId xmlns:a16="http://schemas.microsoft.com/office/drawing/2014/main" id="{F2526242-12D4-43F6-88B2-AB6763E03289}"/>
              </a:ext>
            </a:extLst>
          </p:cNvPr>
          <p:cNvSpPr txBox="1">
            <a:spLocks/>
          </p:cNvSpPr>
          <p:nvPr/>
        </p:nvSpPr>
        <p:spPr>
          <a:xfrm>
            <a:off x="449200" y="4253379"/>
            <a:ext cx="847725" cy="254114"/>
          </a:xfrm>
          <a:prstGeom prst="rect">
            <a:avLst/>
          </a:prstGeom>
          <a:noFill/>
        </p:spPr>
        <p:txBody>
          <a:bodyPr vert="horz" lIns="0" tIns="0" rIns="0" bIns="0" rtlCol="0" anchor="t">
            <a:noAutofit/>
          </a:bodyPr>
          <a:lstStyle>
            <a:lvl1pPr marL="0" indent="0" algn="l" defTabSz="685800" rtl="0" eaLnBrk="1" latinLnBrk="0" hangingPunct="1">
              <a:lnSpc>
                <a:spcPct val="100000"/>
              </a:lnSpc>
              <a:spcBef>
                <a:spcPts val="100"/>
              </a:spcBef>
              <a:spcAft>
                <a:spcPts val="400"/>
              </a:spcAft>
              <a:buClr>
                <a:schemeClr val="accent2"/>
              </a:buClr>
              <a:buSzPct val="90000"/>
              <a:buFont typeface="Arial" panose="020B0604020202020204" pitchFamily="34" charset="0"/>
              <a:buNone/>
              <a:defRPr sz="1500" kern="1200" baseline="0">
                <a:solidFill>
                  <a:schemeClr val="accent2"/>
                </a:solidFill>
                <a:latin typeface="+mj-lt"/>
                <a:ea typeface="+mn-ea"/>
                <a:cs typeface="+mn-cs"/>
              </a:defRPr>
            </a:lvl1pPr>
            <a:lvl2pPr marL="342900" indent="0" algn="ctr" defTabSz="685800" rtl="0" eaLnBrk="1" latinLnBrk="0" hangingPunct="1">
              <a:lnSpc>
                <a:spcPct val="100000"/>
              </a:lnSpc>
              <a:spcBef>
                <a:spcPts val="100"/>
              </a:spcBef>
              <a:spcAft>
                <a:spcPts val="400"/>
              </a:spcAft>
              <a:buClr>
                <a:schemeClr val="accent3"/>
              </a:buClr>
              <a:buSzPct val="100000"/>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100000"/>
              </a:lnSpc>
              <a:spcBef>
                <a:spcPts val="100"/>
              </a:spcBef>
              <a:spcAft>
                <a:spcPts val="400"/>
              </a:spcAft>
              <a:buClr>
                <a:schemeClr val="accent3"/>
              </a:buClr>
              <a:buSzPct val="81000"/>
              <a:buFont typeface="Courier New" panose="02070309020205020404" pitchFamily="49" charset="0"/>
              <a:buNone/>
              <a:defRPr sz="1350" kern="1200">
                <a:solidFill>
                  <a:schemeClr val="tx1"/>
                </a:solidFill>
                <a:latin typeface="+mn-lt"/>
                <a:ea typeface="+mn-ea"/>
                <a:cs typeface="+mn-cs"/>
              </a:defRPr>
            </a:lvl3pPr>
            <a:lvl4pPr marL="1028700" indent="0" algn="ctr" defTabSz="685800" rtl="0" eaLnBrk="1" latinLnBrk="0" hangingPunct="1">
              <a:lnSpc>
                <a:spcPct val="100000"/>
              </a:lnSpc>
              <a:spcBef>
                <a:spcPts val="100"/>
              </a:spcBef>
              <a:spcAft>
                <a:spcPts val="400"/>
              </a:spcAft>
              <a:buClr>
                <a:schemeClr val="accent3"/>
              </a:buClr>
              <a:buSzPct val="75000"/>
              <a:buFont typeface="Wingdings" panose="05000000000000000000" pitchFamily="2" charset="2"/>
              <a:buNone/>
              <a:defRPr sz="1200" kern="1200" baseline="0">
                <a:solidFill>
                  <a:schemeClr val="tx1"/>
                </a:solidFill>
                <a:latin typeface="+mn-lt"/>
                <a:ea typeface="+mn-ea"/>
                <a:cs typeface="+mn-cs"/>
              </a:defRPr>
            </a:lvl4pPr>
            <a:lvl5pPr marL="1371600" indent="0" algn="ctr" defTabSz="685800" rtl="0" eaLnBrk="1" latinLnBrk="0" hangingPunct="1">
              <a:lnSpc>
                <a:spcPct val="100000"/>
              </a:lnSpc>
              <a:spcBef>
                <a:spcPts val="600"/>
              </a:spcBef>
              <a:spcAft>
                <a:spcPts val="400"/>
              </a:spcAft>
              <a:buClr>
                <a:schemeClr val="accent2"/>
              </a:buClr>
              <a:buSzPct val="70000"/>
              <a:buFont typeface="Arial"/>
              <a:buNone/>
              <a:defRPr sz="1200" kern="1200">
                <a:solidFill>
                  <a:schemeClr val="accent2"/>
                </a:solidFill>
                <a:latin typeface="+mn-lt"/>
                <a:ea typeface="+mn-ea"/>
                <a:cs typeface="+mn-cs"/>
              </a:defRPr>
            </a:lvl5pPr>
            <a:lvl6pPr marL="17145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9pPr>
          </a:lstStyle>
          <a:p>
            <a:r>
              <a:rPr lang="en-US" dirty="0"/>
              <a:t>Trainer</a:t>
            </a:r>
          </a:p>
        </p:txBody>
      </p:sp>
      <p:sp>
        <p:nvSpPr>
          <p:cNvPr id="8" name="TextBox 7">
            <a:extLst>
              <a:ext uri="{FF2B5EF4-FFF2-40B4-BE49-F238E27FC236}">
                <a16:creationId xmlns:a16="http://schemas.microsoft.com/office/drawing/2014/main" id="{C89B32E1-7227-496F-B131-CA6BC9C39E0F}"/>
              </a:ext>
            </a:extLst>
          </p:cNvPr>
          <p:cNvSpPr txBox="1"/>
          <p:nvPr/>
        </p:nvSpPr>
        <p:spPr>
          <a:xfrm>
            <a:off x="1420750" y="4253379"/>
            <a:ext cx="1531999" cy="261610"/>
          </a:xfrm>
          <a:prstGeom prst="rect">
            <a:avLst/>
          </a:prstGeom>
          <a:noFill/>
        </p:spPr>
        <p:txBody>
          <a:bodyPr wrap="square" lIns="0" rIns="0" rtlCol="0">
            <a:spAutoFit/>
          </a:bodyPr>
          <a:lstStyle/>
          <a:p>
            <a:r>
              <a:rPr lang="en-US" sz="1100" dirty="0">
                <a:solidFill>
                  <a:schemeClr val="tx1">
                    <a:lumMod val="50000"/>
                    <a:lumOff val="50000"/>
                  </a:schemeClr>
                </a:solidFill>
              </a:rPr>
              <a:t>Sameer Tuladhar</a:t>
            </a:r>
          </a:p>
        </p:txBody>
      </p:sp>
    </p:spTree>
    <p:extLst>
      <p:ext uri="{BB962C8B-B14F-4D97-AF65-F5344CB8AC3E}">
        <p14:creationId xmlns:p14="http://schemas.microsoft.com/office/powerpoint/2010/main" val="678284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8F238-6FAD-428E-B3C0-2C9974656BEE}"/>
              </a:ext>
            </a:extLst>
          </p:cNvPr>
          <p:cNvSpPr>
            <a:spLocks noGrp="1"/>
          </p:cNvSpPr>
          <p:nvPr>
            <p:ph type="sldNum" sz="quarter" idx="12"/>
          </p:nvPr>
        </p:nvSpPr>
        <p:spPr/>
        <p:txBody>
          <a:bodyPr/>
          <a:lstStyle/>
          <a:p>
            <a:fld id="{8BC64C03-9EC0-4B7E-8FE4-24DBF62E63E5}" type="slidenum">
              <a:rPr lang="en-US" smtClean="0"/>
              <a:t>53</a:t>
            </a:fld>
            <a:endParaRPr lang="en-US"/>
          </a:p>
        </p:txBody>
      </p:sp>
      <p:sp>
        <p:nvSpPr>
          <p:cNvPr id="5" name="Title 4">
            <a:extLst>
              <a:ext uri="{FF2B5EF4-FFF2-40B4-BE49-F238E27FC236}">
                <a16:creationId xmlns:a16="http://schemas.microsoft.com/office/drawing/2014/main" id="{3BC2FBFA-831E-497A-8B8B-295D5ADBE9F6}"/>
              </a:ext>
            </a:extLst>
          </p:cNvPr>
          <p:cNvSpPr>
            <a:spLocks noGrp="1"/>
          </p:cNvSpPr>
          <p:nvPr>
            <p:ph type="title"/>
          </p:nvPr>
        </p:nvSpPr>
        <p:spPr>
          <a:xfrm>
            <a:off x="120869" y="102683"/>
            <a:ext cx="11277600" cy="914400"/>
          </a:xfrm>
        </p:spPr>
        <p:txBody>
          <a:bodyPr/>
          <a:lstStyle/>
          <a:p>
            <a:r>
              <a:rPr lang="en-US" dirty="0"/>
              <a:t>Data Aggregation Process Overview</a:t>
            </a:r>
          </a:p>
        </p:txBody>
      </p:sp>
      <p:pic>
        <p:nvPicPr>
          <p:cNvPr id="6" name="Picture 9">
            <a:extLst>
              <a:ext uri="{FF2B5EF4-FFF2-40B4-BE49-F238E27FC236}">
                <a16:creationId xmlns:a16="http://schemas.microsoft.com/office/drawing/2014/main" id="{13A35C4F-E540-4980-A3F3-82751C7012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139417" y="1008897"/>
            <a:ext cx="10194110" cy="4840205"/>
          </a:xfrm>
          <a:prstGeom prst="rect">
            <a:avLst/>
          </a:prstGeom>
        </p:spPr>
      </p:pic>
    </p:spTree>
    <p:extLst>
      <p:ext uri="{BB962C8B-B14F-4D97-AF65-F5344CB8AC3E}">
        <p14:creationId xmlns:p14="http://schemas.microsoft.com/office/powerpoint/2010/main" val="27940273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8F238-6FAD-428E-B3C0-2C9974656BEE}"/>
              </a:ext>
            </a:extLst>
          </p:cNvPr>
          <p:cNvSpPr>
            <a:spLocks noGrp="1"/>
          </p:cNvSpPr>
          <p:nvPr>
            <p:ph type="sldNum" sz="quarter" idx="12"/>
          </p:nvPr>
        </p:nvSpPr>
        <p:spPr/>
        <p:txBody>
          <a:bodyPr/>
          <a:lstStyle/>
          <a:p>
            <a:fld id="{8BC64C03-9EC0-4B7E-8FE4-24DBF62E63E5}" type="slidenum">
              <a:rPr lang="en-US" smtClean="0"/>
              <a:t>54</a:t>
            </a:fld>
            <a:endParaRPr lang="en-US"/>
          </a:p>
        </p:txBody>
      </p:sp>
      <p:sp>
        <p:nvSpPr>
          <p:cNvPr id="5" name="Title 4">
            <a:extLst>
              <a:ext uri="{FF2B5EF4-FFF2-40B4-BE49-F238E27FC236}">
                <a16:creationId xmlns:a16="http://schemas.microsoft.com/office/drawing/2014/main" id="{3BC2FBFA-831E-497A-8B8B-295D5ADBE9F6}"/>
              </a:ext>
            </a:extLst>
          </p:cNvPr>
          <p:cNvSpPr>
            <a:spLocks noGrp="1"/>
          </p:cNvSpPr>
          <p:nvPr>
            <p:ph type="title"/>
          </p:nvPr>
        </p:nvSpPr>
        <p:spPr>
          <a:xfrm>
            <a:off x="120869" y="102683"/>
            <a:ext cx="11277600" cy="914400"/>
          </a:xfrm>
        </p:spPr>
        <p:txBody>
          <a:bodyPr/>
          <a:lstStyle/>
          <a:p>
            <a:r>
              <a:rPr lang="en-US" dirty="0"/>
              <a:t>Raw files from client</a:t>
            </a:r>
          </a:p>
        </p:txBody>
      </p:sp>
      <p:pic>
        <p:nvPicPr>
          <p:cNvPr id="2" name="Picture 1">
            <a:extLst>
              <a:ext uri="{FF2B5EF4-FFF2-40B4-BE49-F238E27FC236}">
                <a16:creationId xmlns:a16="http://schemas.microsoft.com/office/drawing/2014/main" id="{9013327B-FEA9-4C9D-BCFB-F0FC157A4712}"/>
              </a:ext>
            </a:extLst>
          </p:cNvPr>
          <p:cNvPicPr>
            <a:picLocks noChangeAspect="1"/>
          </p:cNvPicPr>
          <p:nvPr/>
        </p:nvPicPr>
        <p:blipFill>
          <a:blip r:embed="rId2"/>
          <a:stretch>
            <a:fillRect/>
          </a:stretch>
        </p:blipFill>
        <p:spPr>
          <a:xfrm>
            <a:off x="516505" y="3777061"/>
            <a:ext cx="10649497" cy="2305168"/>
          </a:xfrm>
          <a:prstGeom prst="rect">
            <a:avLst/>
          </a:prstGeom>
          <a:ln>
            <a:solidFill>
              <a:schemeClr val="tx1"/>
            </a:solidFill>
          </a:ln>
        </p:spPr>
      </p:pic>
      <p:pic>
        <p:nvPicPr>
          <p:cNvPr id="4" name="Picture 3">
            <a:extLst>
              <a:ext uri="{FF2B5EF4-FFF2-40B4-BE49-F238E27FC236}">
                <a16:creationId xmlns:a16="http://schemas.microsoft.com/office/drawing/2014/main" id="{1AA607FF-A955-4AC6-A455-4EEF31A8C386}"/>
              </a:ext>
            </a:extLst>
          </p:cNvPr>
          <p:cNvPicPr>
            <a:picLocks noChangeAspect="1"/>
          </p:cNvPicPr>
          <p:nvPr/>
        </p:nvPicPr>
        <p:blipFill>
          <a:blip r:embed="rId3"/>
          <a:stretch>
            <a:fillRect/>
          </a:stretch>
        </p:blipFill>
        <p:spPr>
          <a:xfrm>
            <a:off x="416277" y="1017083"/>
            <a:ext cx="10749725" cy="1827724"/>
          </a:xfrm>
          <a:prstGeom prst="rect">
            <a:avLst/>
          </a:prstGeom>
          <a:ln>
            <a:solidFill>
              <a:schemeClr val="tx1"/>
            </a:solidFill>
          </a:ln>
        </p:spPr>
      </p:pic>
    </p:spTree>
    <p:extLst>
      <p:ext uri="{BB962C8B-B14F-4D97-AF65-F5344CB8AC3E}">
        <p14:creationId xmlns:p14="http://schemas.microsoft.com/office/powerpoint/2010/main" val="10878914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8F238-6FAD-428E-B3C0-2C9974656BEE}"/>
              </a:ext>
            </a:extLst>
          </p:cNvPr>
          <p:cNvSpPr>
            <a:spLocks noGrp="1"/>
          </p:cNvSpPr>
          <p:nvPr>
            <p:ph type="sldNum" sz="quarter" idx="12"/>
          </p:nvPr>
        </p:nvSpPr>
        <p:spPr/>
        <p:txBody>
          <a:bodyPr/>
          <a:lstStyle/>
          <a:p>
            <a:fld id="{8BC64C03-9EC0-4B7E-8FE4-24DBF62E63E5}" type="slidenum">
              <a:rPr lang="en-US" smtClean="0"/>
              <a:t>55</a:t>
            </a:fld>
            <a:endParaRPr lang="en-US"/>
          </a:p>
        </p:txBody>
      </p:sp>
      <p:sp>
        <p:nvSpPr>
          <p:cNvPr id="5" name="Title 4">
            <a:extLst>
              <a:ext uri="{FF2B5EF4-FFF2-40B4-BE49-F238E27FC236}">
                <a16:creationId xmlns:a16="http://schemas.microsoft.com/office/drawing/2014/main" id="{3BC2FBFA-831E-497A-8B8B-295D5ADBE9F6}"/>
              </a:ext>
            </a:extLst>
          </p:cNvPr>
          <p:cNvSpPr>
            <a:spLocks noGrp="1"/>
          </p:cNvSpPr>
          <p:nvPr>
            <p:ph type="title"/>
          </p:nvPr>
        </p:nvSpPr>
        <p:spPr>
          <a:xfrm>
            <a:off x="120869" y="102683"/>
            <a:ext cx="11277600" cy="914400"/>
          </a:xfrm>
        </p:spPr>
        <p:txBody>
          <a:bodyPr/>
          <a:lstStyle/>
          <a:p>
            <a:r>
              <a:rPr lang="en-US" dirty="0"/>
              <a:t>Data Dictionary and Layout</a:t>
            </a:r>
          </a:p>
        </p:txBody>
      </p:sp>
      <p:pic>
        <p:nvPicPr>
          <p:cNvPr id="6" name="Content Placeholder 6" descr="Claims_Layout_Snapshot.JPG">
            <a:extLst>
              <a:ext uri="{FF2B5EF4-FFF2-40B4-BE49-F238E27FC236}">
                <a16:creationId xmlns:a16="http://schemas.microsoft.com/office/drawing/2014/main" id="{5E6687C4-9CE6-45A2-B67A-68C86596A3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582613" y="1066800"/>
            <a:ext cx="8180387" cy="4800600"/>
          </a:xfrm>
          <a:prstGeom prst="rect">
            <a:avLst/>
          </a:prstGeom>
        </p:spPr>
      </p:pic>
    </p:spTree>
    <p:extLst>
      <p:ext uri="{BB962C8B-B14F-4D97-AF65-F5344CB8AC3E}">
        <p14:creationId xmlns:p14="http://schemas.microsoft.com/office/powerpoint/2010/main" val="15039988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56</a:t>
            </a:fld>
            <a:endParaRPr lang="en-US"/>
          </a:p>
        </p:txBody>
      </p:sp>
      <p:sp>
        <p:nvSpPr>
          <p:cNvPr id="3" name="Text Placeholder 2">
            <a:extLst>
              <a:ext uri="{FF2B5EF4-FFF2-40B4-BE49-F238E27FC236}">
                <a16:creationId xmlns:a16="http://schemas.microsoft.com/office/drawing/2014/main" id="{C6BDBB35-0513-4402-AB2F-8CFF238E7571}"/>
              </a:ext>
            </a:extLst>
          </p:cNvPr>
          <p:cNvSpPr>
            <a:spLocks noGrp="1"/>
          </p:cNvSpPr>
          <p:nvPr>
            <p:ph type="body" sz="quarter" idx="13"/>
          </p:nvPr>
        </p:nvSpPr>
        <p:spPr/>
        <p:txBody>
          <a:bodyPr/>
          <a:lstStyle/>
          <a:p>
            <a:pPr marL="285750" indent="-285750">
              <a:buFont typeface="Arial" panose="020B0604020202020204" pitchFamily="34" charset="0"/>
              <a:buChar char="•"/>
            </a:pPr>
            <a:r>
              <a:rPr lang="en-US" dirty="0"/>
              <a:t>Standard Datasets</a:t>
            </a:r>
          </a:p>
          <a:p>
            <a:pPr marL="519113" lvl="1" indent="-285750"/>
            <a:r>
              <a:rPr lang="en-US" dirty="0"/>
              <a:t>Eligibilities</a:t>
            </a:r>
          </a:p>
          <a:p>
            <a:pPr marL="519113" lvl="1" indent="-285750"/>
            <a:r>
              <a:rPr lang="en-US" dirty="0"/>
              <a:t>Claims</a:t>
            </a:r>
          </a:p>
          <a:p>
            <a:pPr marL="519113" lvl="1" indent="-285750"/>
            <a:r>
              <a:rPr lang="en-US" dirty="0" err="1"/>
              <a:t>RxClaims</a:t>
            </a:r>
            <a:br>
              <a:rPr lang="en-US" dirty="0"/>
            </a:br>
            <a:endParaRPr lang="en-US" dirty="0"/>
          </a:p>
          <a:p>
            <a:pPr marL="285750" indent="-285750">
              <a:buFont typeface="Arial" panose="020B0604020202020204" pitchFamily="34" charset="0"/>
              <a:buChar char="•"/>
            </a:pPr>
            <a:r>
              <a:rPr lang="en-US" dirty="0"/>
              <a:t>Non-Standard Datasets</a:t>
            </a:r>
          </a:p>
          <a:p>
            <a:pPr marL="519113" lvl="1" indent="-285750"/>
            <a:r>
              <a:rPr lang="en-US" dirty="0"/>
              <a:t>Health Risk Assessments</a:t>
            </a:r>
          </a:p>
          <a:p>
            <a:pPr marL="519113" lvl="1" indent="-285750"/>
            <a:r>
              <a:rPr lang="en-US" dirty="0"/>
              <a:t>Lab</a:t>
            </a:r>
          </a:p>
          <a:p>
            <a:pPr marL="519113" lvl="1" indent="-285750"/>
            <a:r>
              <a:rPr lang="en-US" dirty="0"/>
              <a:t>Wellness</a:t>
            </a:r>
          </a:p>
          <a:p>
            <a:pPr marL="519113" lvl="1" indent="-285750"/>
            <a:r>
              <a:rPr lang="en-US" dirty="0"/>
              <a:t>FMLA</a:t>
            </a:r>
          </a:p>
          <a:p>
            <a:pPr marL="519113" lvl="1" indent="-285750"/>
            <a:r>
              <a:rPr lang="en-US" dirty="0"/>
              <a:t>Program Management</a:t>
            </a:r>
          </a:p>
          <a:p>
            <a:pPr marL="519113" lvl="1" indent="-285750"/>
            <a:r>
              <a:rPr lang="en-US" dirty="0"/>
              <a:t>Disability</a:t>
            </a:r>
          </a:p>
          <a:p>
            <a:pPr marL="519113" lvl="1" indent="-285750"/>
            <a:r>
              <a:rPr lang="en-US" dirty="0"/>
              <a:t>Crosswalks</a:t>
            </a:r>
          </a:p>
          <a:p>
            <a:endParaRPr lang="en-US" dirty="0"/>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TYPE OF DATASETS</a:t>
            </a:r>
          </a:p>
        </p:txBody>
      </p:sp>
    </p:spTree>
    <p:extLst>
      <p:ext uri="{BB962C8B-B14F-4D97-AF65-F5344CB8AC3E}">
        <p14:creationId xmlns:p14="http://schemas.microsoft.com/office/powerpoint/2010/main" val="38675936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8B82A-C7BF-4F0C-A59E-FB7ABEAA3143}"/>
              </a:ext>
            </a:extLst>
          </p:cNvPr>
          <p:cNvSpPr>
            <a:spLocks noGrp="1"/>
          </p:cNvSpPr>
          <p:nvPr>
            <p:ph type="sldNum" sz="quarter" idx="12"/>
          </p:nvPr>
        </p:nvSpPr>
        <p:spPr/>
        <p:txBody>
          <a:bodyPr/>
          <a:lstStyle/>
          <a:p>
            <a:fld id="{8BC64C03-9EC0-4B7E-8FE4-24DBF62E63E5}" type="slidenum">
              <a:rPr lang="en-US" smtClean="0"/>
              <a:t>57</a:t>
            </a:fld>
            <a:endParaRPr lang="en-US"/>
          </a:p>
        </p:txBody>
      </p:sp>
      <p:sp>
        <p:nvSpPr>
          <p:cNvPr id="3" name="Text Placeholder 2">
            <a:extLst>
              <a:ext uri="{FF2B5EF4-FFF2-40B4-BE49-F238E27FC236}">
                <a16:creationId xmlns:a16="http://schemas.microsoft.com/office/drawing/2014/main" id="{C6BDBB35-0513-4402-AB2F-8CFF238E7571}"/>
              </a:ext>
            </a:extLst>
          </p:cNvPr>
          <p:cNvSpPr>
            <a:spLocks noGrp="1"/>
          </p:cNvSpPr>
          <p:nvPr>
            <p:ph type="body" sz="quarter" idx="13"/>
          </p:nvPr>
        </p:nvSpPr>
        <p:spPr/>
        <p:txBody>
          <a:bodyPr/>
          <a:lstStyle/>
          <a:p>
            <a:endParaRPr lang="en-US" dirty="0"/>
          </a:p>
          <a:p>
            <a:r>
              <a:rPr lang="en-US" dirty="0"/>
              <a:t>Explore the contents in following links:</a:t>
            </a:r>
          </a:p>
          <a:p>
            <a:pPr marL="285750" indent="-285750">
              <a:buFont typeface="Arial" panose="020B0604020202020204" pitchFamily="34" charset="0"/>
              <a:buChar char="•"/>
            </a:pPr>
            <a:r>
              <a:rPr lang="en-US" sz="1400" dirty="0">
                <a:hlinkClick r:id="rId2"/>
              </a:rPr>
              <a:t>https://www.cotiviti.com/solutions/payment-accuracy</a:t>
            </a:r>
          </a:p>
          <a:p>
            <a:pPr marL="285750" indent="-285750">
              <a:buFont typeface="Arial" panose="020B0604020202020204" pitchFamily="34" charset="0"/>
              <a:buChar char="•"/>
            </a:pPr>
            <a:r>
              <a:rPr lang="en-US" sz="1400" dirty="0">
                <a:hlinkClick r:id="rId2"/>
              </a:rPr>
              <a:t>https://www.cotiviti.com/solutions/risk-adjustment</a:t>
            </a:r>
            <a:endParaRPr lang="en-US" sz="1400" dirty="0"/>
          </a:p>
          <a:p>
            <a:pPr marL="285750" indent="-285750">
              <a:buFont typeface="Arial" panose="020B0604020202020204" pitchFamily="34" charset="0"/>
              <a:buChar char="•"/>
            </a:pPr>
            <a:r>
              <a:rPr lang="en-US" sz="1400" dirty="0">
                <a:hlinkClick r:id="rId3"/>
              </a:rPr>
              <a:t>https://www.cotiviti.com/solutions/quality-and-performance</a:t>
            </a:r>
            <a:endParaRPr lang="en-US" sz="14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
        <p:nvSpPr>
          <p:cNvPr id="4" name="Title 3">
            <a:extLst>
              <a:ext uri="{FF2B5EF4-FFF2-40B4-BE49-F238E27FC236}">
                <a16:creationId xmlns:a16="http://schemas.microsoft.com/office/drawing/2014/main" id="{6B6E2672-C0D2-43C7-BECD-DB7B113A7C17}"/>
              </a:ext>
            </a:extLst>
          </p:cNvPr>
          <p:cNvSpPr>
            <a:spLocks noGrp="1"/>
          </p:cNvSpPr>
          <p:nvPr>
            <p:ph type="title"/>
          </p:nvPr>
        </p:nvSpPr>
        <p:spPr>
          <a:xfrm>
            <a:off x="457200" y="320675"/>
            <a:ext cx="11277600" cy="914400"/>
          </a:xfrm>
        </p:spPr>
        <p:txBody>
          <a:bodyPr/>
          <a:lstStyle/>
          <a:p>
            <a:r>
              <a:rPr lang="en-US" dirty="0"/>
              <a:t>Assignment 4.</a:t>
            </a:r>
          </a:p>
        </p:txBody>
      </p:sp>
    </p:spTree>
    <p:extLst>
      <p:ext uri="{BB962C8B-B14F-4D97-AF65-F5344CB8AC3E}">
        <p14:creationId xmlns:p14="http://schemas.microsoft.com/office/powerpoint/2010/main" val="36191899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2399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B376B4-9A3E-49FC-AF53-131E2E28A63D}"/>
              </a:ext>
            </a:extLst>
          </p:cNvPr>
          <p:cNvSpPr>
            <a:spLocks noGrp="1"/>
          </p:cNvSpPr>
          <p:nvPr>
            <p:ph type="sldNum" sz="quarter" idx="12"/>
          </p:nvPr>
        </p:nvSpPr>
        <p:spPr/>
        <p:txBody>
          <a:bodyPr/>
          <a:lstStyle/>
          <a:p>
            <a:fld id="{8BC64C03-9EC0-4B7E-8FE4-24DBF62E63E5}" type="slidenum">
              <a:rPr lang="en-US" smtClean="0"/>
              <a:t>6</a:t>
            </a:fld>
            <a:endParaRPr lang="en-US"/>
          </a:p>
        </p:txBody>
      </p:sp>
      <p:sp>
        <p:nvSpPr>
          <p:cNvPr id="4" name="Title 3">
            <a:extLst>
              <a:ext uri="{FF2B5EF4-FFF2-40B4-BE49-F238E27FC236}">
                <a16:creationId xmlns:a16="http://schemas.microsoft.com/office/drawing/2014/main" id="{E472690F-D4EB-4385-8AE6-9385A865051D}"/>
              </a:ext>
            </a:extLst>
          </p:cNvPr>
          <p:cNvSpPr>
            <a:spLocks noGrp="1"/>
          </p:cNvSpPr>
          <p:nvPr>
            <p:ph type="title"/>
          </p:nvPr>
        </p:nvSpPr>
        <p:spPr/>
        <p:txBody>
          <a:bodyPr/>
          <a:lstStyle/>
          <a:p>
            <a:r>
              <a:rPr lang="en-US" dirty="0"/>
              <a:t>U.S. has the Lowest Life Expectancy</a:t>
            </a:r>
          </a:p>
        </p:txBody>
      </p:sp>
      <p:pic>
        <p:nvPicPr>
          <p:cNvPr id="5" name="Picture 4">
            <a:extLst>
              <a:ext uri="{FF2B5EF4-FFF2-40B4-BE49-F238E27FC236}">
                <a16:creationId xmlns:a16="http://schemas.microsoft.com/office/drawing/2014/main" id="{695F3BF3-60C9-444D-A1D9-86A5DCF9D486}"/>
              </a:ext>
            </a:extLst>
          </p:cNvPr>
          <p:cNvPicPr>
            <a:picLocks noChangeAspect="1"/>
          </p:cNvPicPr>
          <p:nvPr/>
        </p:nvPicPr>
        <p:blipFill>
          <a:blip r:embed="rId2"/>
          <a:stretch>
            <a:fillRect/>
          </a:stretch>
        </p:blipFill>
        <p:spPr>
          <a:xfrm>
            <a:off x="647700" y="1111523"/>
            <a:ext cx="7866834" cy="4660828"/>
          </a:xfrm>
          <a:prstGeom prst="rect">
            <a:avLst/>
          </a:prstGeom>
        </p:spPr>
      </p:pic>
      <p:sp>
        <p:nvSpPr>
          <p:cNvPr id="6" name="Rectangle 5">
            <a:extLst>
              <a:ext uri="{FF2B5EF4-FFF2-40B4-BE49-F238E27FC236}">
                <a16:creationId xmlns:a16="http://schemas.microsoft.com/office/drawing/2014/main" id="{447ACFA6-CE7D-492A-BAA1-596032370732}"/>
              </a:ext>
            </a:extLst>
          </p:cNvPr>
          <p:cNvSpPr/>
          <p:nvPr/>
        </p:nvSpPr>
        <p:spPr>
          <a:xfrm>
            <a:off x="628651" y="5772351"/>
            <a:ext cx="2552699" cy="577081"/>
          </a:xfrm>
          <a:prstGeom prst="rect">
            <a:avLst/>
          </a:prstGeom>
        </p:spPr>
        <p:txBody>
          <a:bodyPr wrap="square">
            <a:spAutoFit/>
          </a:bodyPr>
          <a:lstStyle/>
          <a:p>
            <a:r>
              <a:rPr lang="en-US" sz="1050" b="1" dirty="0">
                <a:solidFill>
                  <a:schemeClr val="accent1"/>
                </a:solidFill>
                <a:latin typeface="+mj-lt"/>
              </a:rPr>
              <a:t>Data: OECD Health Statistics 2019</a:t>
            </a:r>
          </a:p>
          <a:p>
            <a:endParaRPr lang="en-US" sz="1050" b="1" dirty="0">
              <a:solidFill>
                <a:schemeClr val="accent1"/>
              </a:solidFill>
              <a:latin typeface="+mj-lt"/>
            </a:endParaRPr>
          </a:p>
          <a:p>
            <a:r>
              <a:rPr lang="en-US" sz="1050" b="1" dirty="0">
                <a:solidFill>
                  <a:schemeClr val="accent1"/>
                </a:solidFill>
                <a:latin typeface="+mj-lt"/>
              </a:rPr>
              <a:t>Commonwealthfund.org</a:t>
            </a:r>
          </a:p>
        </p:txBody>
      </p:sp>
    </p:spTree>
    <p:extLst>
      <p:ext uri="{BB962C8B-B14F-4D97-AF65-F5344CB8AC3E}">
        <p14:creationId xmlns:p14="http://schemas.microsoft.com/office/powerpoint/2010/main" val="2925829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BD58D9-AC4F-4B4A-98A2-7987090DD7ED}"/>
              </a:ext>
            </a:extLst>
          </p:cNvPr>
          <p:cNvSpPr>
            <a:spLocks noGrp="1"/>
          </p:cNvSpPr>
          <p:nvPr>
            <p:ph type="sldNum" sz="quarter" idx="12"/>
          </p:nvPr>
        </p:nvSpPr>
        <p:spPr/>
        <p:txBody>
          <a:bodyPr/>
          <a:lstStyle/>
          <a:p>
            <a:fld id="{8BC64C03-9EC0-4B7E-8FE4-24DBF62E63E5}" type="slidenum">
              <a:rPr lang="en-US" smtClean="0"/>
              <a:t>7</a:t>
            </a:fld>
            <a:endParaRPr lang="en-US"/>
          </a:p>
        </p:txBody>
      </p:sp>
      <p:sp>
        <p:nvSpPr>
          <p:cNvPr id="4" name="Title 3">
            <a:extLst>
              <a:ext uri="{FF2B5EF4-FFF2-40B4-BE49-F238E27FC236}">
                <a16:creationId xmlns:a16="http://schemas.microsoft.com/office/drawing/2014/main" id="{639C762A-6407-4D95-AEDD-1E6A6875E794}"/>
              </a:ext>
            </a:extLst>
          </p:cNvPr>
          <p:cNvSpPr>
            <a:spLocks noGrp="1"/>
          </p:cNvSpPr>
          <p:nvPr>
            <p:ph type="title"/>
          </p:nvPr>
        </p:nvSpPr>
        <p:spPr/>
        <p:txBody>
          <a:bodyPr/>
          <a:lstStyle/>
          <a:p>
            <a:r>
              <a:rPr lang="en-US" sz="2400" dirty="0"/>
              <a:t>U.S. Adults have the Highest Suicide Rates and Chronic Disease Burden</a:t>
            </a:r>
          </a:p>
        </p:txBody>
      </p:sp>
      <p:pic>
        <p:nvPicPr>
          <p:cNvPr id="5" name="Picture 4">
            <a:extLst>
              <a:ext uri="{FF2B5EF4-FFF2-40B4-BE49-F238E27FC236}">
                <a16:creationId xmlns:a16="http://schemas.microsoft.com/office/drawing/2014/main" id="{44CE0F79-DF88-4BD8-AE02-6EB1F082BFCB}"/>
              </a:ext>
            </a:extLst>
          </p:cNvPr>
          <p:cNvPicPr>
            <a:picLocks noChangeAspect="1"/>
          </p:cNvPicPr>
          <p:nvPr/>
        </p:nvPicPr>
        <p:blipFill>
          <a:blip r:embed="rId2"/>
          <a:stretch>
            <a:fillRect/>
          </a:stretch>
        </p:blipFill>
        <p:spPr>
          <a:xfrm>
            <a:off x="6263121" y="1098550"/>
            <a:ext cx="5229225" cy="4267858"/>
          </a:xfrm>
          <a:prstGeom prst="rect">
            <a:avLst/>
          </a:prstGeom>
        </p:spPr>
      </p:pic>
      <p:sp>
        <p:nvSpPr>
          <p:cNvPr id="6" name="Rectangle 5">
            <a:extLst>
              <a:ext uri="{FF2B5EF4-FFF2-40B4-BE49-F238E27FC236}">
                <a16:creationId xmlns:a16="http://schemas.microsoft.com/office/drawing/2014/main" id="{31BFC02F-7664-4358-9DC0-7F5A537D6C93}"/>
              </a:ext>
            </a:extLst>
          </p:cNvPr>
          <p:cNvSpPr/>
          <p:nvPr/>
        </p:nvSpPr>
        <p:spPr>
          <a:xfrm>
            <a:off x="847726" y="5877126"/>
            <a:ext cx="2552699" cy="577081"/>
          </a:xfrm>
          <a:prstGeom prst="rect">
            <a:avLst/>
          </a:prstGeom>
        </p:spPr>
        <p:txBody>
          <a:bodyPr wrap="square">
            <a:spAutoFit/>
          </a:bodyPr>
          <a:lstStyle/>
          <a:p>
            <a:r>
              <a:rPr lang="en-US" sz="1050" b="1" dirty="0">
                <a:solidFill>
                  <a:schemeClr val="accent1"/>
                </a:solidFill>
                <a:latin typeface="+mj-lt"/>
              </a:rPr>
              <a:t>Data: OECD Health Statistics 2019</a:t>
            </a:r>
          </a:p>
          <a:p>
            <a:endParaRPr lang="en-US" sz="1050" b="1" dirty="0">
              <a:solidFill>
                <a:schemeClr val="accent1"/>
              </a:solidFill>
              <a:latin typeface="+mj-lt"/>
            </a:endParaRPr>
          </a:p>
          <a:p>
            <a:r>
              <a:rPr lang="en-US" sz="1050" b="1" dirty="0">
                <a:solidFill>
                  <a:schemeClr val="accent1"/>
                </a:solidFill>
                <a:latin typeface="+mj-lt"/>
              </a:rPr>
              <a:t>Commonwealthfund.org</a:t>
            </a:r>
          </a:p>
        </p:txBody>
      </p:sp>
      <p:pic>
        <p:nvPicPr>
          <p:cNvPr id="7" name="Picture 6">
            <a:extLst>
              <a:ext uri="{FF2B5EF4-FFF2-40B4-BE49-F238E27FC236}">
                <a16:creationId xmlns:a16="http://schemas.microsoft.com/office/drawing/2014/main" id="{1870AAF7-5099-488C-92ED-B5907587AA8B}"/>
              </a:ext>
            </a:extLst>
          </p:cNvPr>
          <p:cNvPicPr>
            <a:picLocks noChangeAspect="1"/>
          </p:cNvPicPr>
          <p:nvPr/>
        </p:nvPicPr>
        <p:blipFill>
          <a:blip r:embed="rId3"/>
          <a:stretch>
            <a:fillRect/>
          </a:stretch>
        </p:blipFill>
        <p:spPr>
          <a:xfrm>
            <a:off x="457199" y="1215219"/>
            <a:ext cx="5538683" cy="4242605"/>
          </a:xfrm>
          <a:prstGeom prst="rect">
            <a:avLst/>
          </a:prstGeom>
        </p:spPr>
      </p:pic>
      <p:sp>
        <p:nvSpPr>
          <p:cNvPr id="8" name="Rectangle 7">
            <a:extLst>
              <a:ext uri="{FF2B5EF4-FFF2-40B4-BE49-F238E27FC236}">
                <a16:creationId xmlns:a16="http://schemas.microsoft.com/office/drawing/2014/main" id="{F6BCFC1B-4E7F-4BBD-8E8D-54889B98247A}"/>
              </a:ext>
            </a:extLst>
          </p:cNvPr>
          <p:cNvSpPr/>
          <p:nvPr/>
        </p:nvSpPr>
        <p:spPr>
          <a:xfrm>
            <a:off x="2650278" y="5413559"/>
            <a:ext cx="1152524" cy="253916"/>
          </a:xfrm>
          <a:prstGeom prst="rect">
            <a:avLst/>
          </a:prstGeom>
        </p:spPr>
        <p:txBody>
          <a:bodyPr wrap="square">
            <a:spAutoFit/>
          </a:bodyPr>
          <a:lstStyle/>
          <a:p>
            <a:r>
              <a:rPr lang="en-US" sz="1050" b="1" dirty="0">
                <a:solidFill>
                  <a:schemeClr val="accent1"/>
                </a:solidFill>
                <a:latin typeface="+mj-lt"/>
              </a:rPr>
              <a:t>Suicide Rates</a:t>
            </a:r>
          </a:p>
        </p:txBody>
      </p:sp>
      <p:sp>
        <p:nvSpPr>
          <p:cNvPr id="9" name="Rectangle 8">
            <a:extLst>
              <a:ext uri="{FF2B5EF4-FFF2-40B4-BE49-F238E27FC236}">
                <a16:creationId xmlns:a16="http://schemas.microsoft.com/office/drawing/2014/main" id="{FD7B0C4D-DC1C-49FF-A6E4-770D8795027C}"/>
              </a:ext>
            </a:extLst>
          </p:cNvPr>
          <p:cNvSpPr/>
          <p:nvPr/>
        </p:nvSpPr>
        <p:spPr>
          <a:xfrm>
            <a:off x="8460527" y="5413559"/>
            <a:ext cx="1950297" cy="253916"/>
          </a:xfrm>
          <a:prstGeom prst="rect">
            <a:avLst/>
          </a:prstGeom>
        </p:spPr>
        <p:txBody>
          <a:bodyPr wrap="square">
            <a:spAutoFit/>
          </a:bodyPr>
          <a:lstStyle/>
          <a:p>
            <a:r>
              <a:rPr lang="en-US" sz="1050" b="1" dirty="0">
                <a:solidFill>
                  <a:schemeClr val="accent1"/>
                </a:solidFill>
                <a:latin typeface="+mj-lt"/>
              </a:rPr>
              <a:t>Chronic Disease Burden</a:t>
            </a:r>
          </a:p>
        </p:txBody>
      </p:sp>
    </p:spTree>
    <p:extLst>
      <p:ext uri="{BB962C8B-B14F-4D97-AF65-F5344CB8AC3E}">
        <p14:creationId xmlns:p14="http://schemas.microsoft.com/office/powerpoint/2010/main" val="984865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F17CF-AA4D-43C3-AA61-37A88F8E1332}"/>
              </a:ext>
            </a:extLst>
          </p:cNvPr>
          <p:cNvSpPr>
            <a:spLocks noGrp="1"/>
          </p:cNvSpPr>
          <p:nvPr>
            <p:ph type="sldNum" sz="quarter" idx="12"/>
          </p:nvPr>
        </p:nvSpPr>
        <p:spPr/>
        <p:txBody>
          <a:bodyPr/>
          <a:lstStyle/>
          <a:p>
            <a:fld id="{8BC64C03-9EC0-4B7E-8FE4-24DBF62E63E5}" type="slidenum">
              <a:rPr lang="en-US" smtClean="0"/>
              <a:t>8</a:t>
            </a:fld>
            <a:endParaRPr lang="en-US"/>
          </a:p>
        </p:txBody>
      </p:sp>
      <p:sp>
        <p:nvSpPr>
          <p:cNvPr id="4" name="Title 3">
            <a:extLst>
              <a:ext uri="{FF2B5EF4-FFF2-40B4-BE49-F238E27FC236}">
                <a16:creationId xmlns:a16="http://schemas.microsoft.com/office/drawing/2014/main" id="{E31F1360-78B2-47E4-BD1C-537B322E5A41}"/>
              </a:ext>
            </a:extLst>
          </p:cNvPr>
          <p:cNvSpPr>
            <a:spLocks noGrp="1"/>
          </p:cNvSpPr>
          <p:nvPr>
            <p:ph type="title"/>
          </p:nvPr>
        </p:nvSpPr>
        <p:spPr/>
        <p:txBody>
          <a:bodyPr/>
          <a:lstStyle/>
          <a:p>
            <a:r>
              <a:rPr lang="en-US" sz="2400" dirty="0"/>
              <a:t>Americans visit the Doctor less frequently and have fewer Physicians</a:t>
            </a:r>
            <a:endParaRPr lang="en-US" dirty="0"/>
          </a:p>
        </p:txBody>
      </p:sp>
      <p:pic>
        <p:nvPicPr>
          <p:cNvPr id="5" name="Picture 4">
            <a:extLst>
              <a:ext uri="{FF2B5EF4-FFF2-40B4-BE49-F238E27FC236}">
                <a16:creationId xmlns:a16="http://schemas.microsoft.com/office/drawing/2014/main" id="{FAFC70B0-23CB-4326-BFE3-3BB212236EDE}"/>
              </a:ext>
            </a:extLst>
          </p:cNvPr>
          <p:cNvPicPr>
            <a:picLocks noChangeAspect="1"/>
          </p:cNvPicPr>
          <p:nvPr/>
        </p:nvPicPr>
        <p:blipFill>
          <a:blip r:embed="rId2"/>
          <a:stretch>
            <a:fillRect/>
          </a:stretch>
        </p:blipFill>
        <p:spPr>
          <a:xfrm>
            <a:off x="1114425" y="1270886"/>
            <a:ext cx="9372600" cy="4060387"/>
          </a:xfrm>
          <a:prstGeom prst="rect">
            <a:avLst/>
          </a:prstGeom>
        </p:spPr>
      </p:pic>
      <p:sp>
        <p:nvSpPr>
          <p:cNvPr id="6" name="Rectangle 5">
            <a:extLst>
              <a:ext uri="{FF2B5EF4-FFF2-40B4-BE49-F238E27FC236}">
                <a16:creationId xmlns:a16="http://schemas.microsoft.com/office/drawing/2014/main" id="{F96F00C2-D737-4DDD-A457-7FA686B5E9BB}"/>
              </a:ext>
            </a:extLst>
          </p:cNvPr>
          <p:cNvSpPr/>
          <p:nvPr/>
        </p:nvSpPr>
        <p:spPr>
          <a:xfrm>
            <a:off x="847726" y="5877126"/>
            <a:ext cx="2552699" cy="577081"/>
          </a:xfrm>
          <a:prstGeom prst="rect">
            <a:avLst/>
          </a:prstGeom>
        </p:spPr>
        <p:txBody>
          <a:bodyPr wrap="square">
            <a:spAutoFit/>
          </a:bodyPr>
          <a:lstStyle/>
          <a:p>
            <a:r>
              <a:rPr lang="en-US" sz="1050" b="1" dirty="0">
                <a:solidFill>
                  <a:schemeClr val="accent1"/>
                </a:solidFill>
                <a:latin typeface="+mj-lt"/>
              </a:rPr>
              <a:t>Data: OECD Health Statistics 2019</a:t>
            </a:r>
          </a:p>
          <a:p>
            <a:endParaRPr lang="en-US" sz="1050" b="1" dirty="0">
              <a:solidFill>
                <a:schemeClr val="accent1"/>
              </a:solidFill>
              <a:latin typeface="+mj-lt"/>
            </a:endParaRPr>
          </a:p>
          <a:p>
            <a:r>
              <a:rPr lang="en-US" sz="1050" b="1" dirty="0">
                <a:solidFill>
                  <a:schemeClr val="accent1"/>
                </a:solidFill>
                <a:latin typeface="+mj-lt"/>
              </a:rPr>
              <a:t>Commonwealthfund.org</a:t>
            </a:r>
          </a:p>
        </p:txBody>
      </p:sp>
      <p:sp>
        <p:nvSpPr>
          <p:cNvPr id="7" name="Rectangle 6">
            <a:extLst>
              <a:ext uri="{FF2B5EF4-FFF2-40B4-BE49-F238E27FC236}">
                <a16:creationId xmlns:a16="http://schemas.microsoft.com/office/drawing/2014/main" id="{10CD9CDD-CFEB-4C7F-A3A3-EE199101AA71}"/>
              </a:ext>
            </a:extLst>
          </p:cNvPr>
          <p:cNvSpPr/>
          <p:nvPr/>
        </p:nvSpPr>
        <p:spPr>
          <a:xfrm>
            <a:off x="1885951" y="5413559"/>
            <a:ext cx="3140924" cy="253916"/>
          </a:xfrm>
          <a:prstGeom prst="rect">
            <a:avLst/>
          </a:prstGeom>
        </p:spPr>
        <p:txBody>
          <a:bodyPr wrap="square">
            <a:spAutoFit/>
          </a:bodyPr>
          <a:lstStyle/>
          <a:p>
            <a:r>
              <a:rPr lang="en-US" sz="1050" b="1" dirty="0">
                <a:solidFill>
                  <a:schemeClr val="accent1"/>
                </a:solidFill>
                <a:latin typeface="+mj-lt"/>
              </a:rPr>
              <a:t>Average physician visits per capita, 2017</a:t>
            </a:r>
          </a:p>
        </p:txBody>
      </p:sp>
      <p:sp>
        <p:nvSpPr>
          <p:cNvPr id="8" name="Rectangle 7">
            <a:extLst>
              <a:ext uri="{FF2B5EF4-FFF2-40B4-BE49-F238E27FC236}">
                <a16:creationId xmlns:a16="http://schemas.microsoft.com/office/drawing/2014/main" id="{0529F9AC-0704-44A8-8ECE-5E87E4999644}"/>
              </a:ext>
            </a:extLst>
          </p:cNvPr>
          <p:cNvSpPr/>
          <p:nvPr/>
        </p:nvSpPr>
        <p:spPr>
          <a:xfrm>
            <a:off x="6543675" y="5413559"/>
            <a:ext cx="3476625" cy="253916"/>
          </a:xfrm>
          <a:prstGeom prst="rect">
            <a:avLst/>
          </a:prstGeom>
        </p:spPr>
        <p:txBody>
          <a:bodyPr wrap="square">
            <a:spAutoFit/>
          </a:bodyPr>
          <a:lstStyle/>
          <a:p>
            <a:r>
              <a:rPr lang="en-US" sz="1050" b="1" dirty="0">
                <a:solidFill>
                  <a:schemeClr val="accent1"/>
                </a:solidFill>
                <a:latin typeface="+mj-lt"/>
              </a:rPr>
              <a:t>Practicing physicians per 1000 population, 2018</a:t>
            </a:r>
          </a:p>
        </p:txBody>
      </p:sp>
    </p:spTree>
    <p:extLst>
      <p:ext uri="{BB962C8B-B14F-4D97-AF65-F5344CB8AC3E}">
        <p14:creationId xmlns:p14="http://schemas.microsoft.com/office/powerpoint/2010/main" val="3866481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079F57-B4C8-414E-BFBB-11EABDCB8457}"/>
              </a:ext>
            </a:extLst>
          </p:cNvPr>
          <p:cNvSpPr>
            <a:spLocks noGrp="1"/>
          </p:cNvSpPr>
          <p:nvPr>
            <p:ph type="sldNum" sz="quarter" idx="12"/>
          </p:nvPr>
        </p:nvSpPr>
        <p:spPr/>
        <p:txBody>
          <a:bodyPr/>
          <a:lstStyle/>
          <a:p>
            <a:fld id="{8BC64C03-9EC0-4B7E-8FE4-24DBF62E63E5}" type="slidenum">
              <a:rPr lang="en-US" smtClean="0"/>
              <a:t>9</a:t>
            </a:fld>
            <a:endParaRPr lang="en-US"/>
          </a:p>
        </p:txBody>
      </p:sp>
      <p:pic>
        <p:nvPicPr>
          <p:cNvPr id="5" name="Picture 4">
            <a:extLst>
              <a:ext uri="{FF2B5EF4-FFF2-40B4-BE49-F238E27FC236}">
                <a16:creationId xmlns:a16="http://schemas.microsoft.com/office/drawing/2014/main" id="{62E7F5FC-B9F2-4223-9479-E06BDC7E51F4}"/>
              </a:ext>
            </a:extLst>
          </p:cNvPr>
          <p:cNvPicPr>
            <a:picLocks noChangeAspect="1"/>
          </p:cNvPicPr>
          <p:nvPr/>
        </p:nvPicPr>
        <p:blipFill>
          <a:blip r:embed="rId2"/>
          <a:stretch>
            <a:fillRect/>
          </a:stretch>
        </p:blipFill>
        <p:spPr>
          <a:xfrm>
            <a:off x="857250" y="1167105"/>
            <a:ext cx="8639174" cy="4292794"/>
          </a:xfrm>
          <a:prstGeom prst="rect">
            <a:avLst/>
          </a:prstGeom>
        </p:spPr>
      </p:pic>
      <p:sp>
        <p:nvSpPr>
          <p:cNvPr id="4" name="Title 3">
            <a:extLst>
              <a:ext uri="{FF2B5EF4-FFF2-40B4-BE49-F238E27FC236}">
                <a16:creationId xmlns:a16="http://schemas.microsoft.com/office/drawing/2014/main" id="{50D7E47B-3ECE-485E-ADBA-3D6987B40EF3}"/>
              </a:ext>
            </a:extLst>
          </p:cNvPr>
          <p:cNvSpPr>
            <a:spLocks noGrp="1"/>
          </p:cNvSpPr>
          <p:nvPr>
            <p:ph type="title"/>
          </p:nvPr>
        </p:nvSpPr>
        <p:spPr/>
        <p:txBody>
          <a:bodyPr/>
          <a:lstStyle/>
          <a:p>
            <a:r>
              <a:rPr lang="en-US" dirty="0"/>
              <a:t>U.S. has a high rate of MRI Scans</a:t>
            </a:r>
          </a:p>
        </p:txBody>
      </p:sp>
      <p:sp>
        <p:nvSpPr>
          <p:cNvPr id="6" name="Rectangle 5">
            <a:extLst>
              <a:ext uri="{FF2B5EF4-FFF2-40B4-BE49-F238E27FC236}">
                <a16:creationId xmlns:a16="http://schemas.microsoft.com/office/drawing/2014/main" id="{AB7B26E5-3C6B-4BB7-AC0A-4100968858F5}"/>
              </a:ext>
            </a:extLst>
          </p:cNvPr>
          <p:cNvSpPr/>
          <p:nvPr/>
        </p:nvSpPr>
        <p:spPr>
          <a:xfrm>
            <a:off x="847726" y="5877126"/>
            <a:ext cx="2552699" cy="577081"/>
          </a:xfrm>
          <a:prstGeom prst="rect">
            <a:avLst/>
          </a:prstGeom>
        </p:spPr>
        <p:txBody>
          <a:bodyPr wrap="square">
            <a:spAutoFit/>
          </a:bodyPr>
          <a:lstStyle/>
          <a:p>
            <a:r>
              <a:rPr lang="en-US" sz="1050" b="1" dirty="0">
                <a:solidFill>
                  <a:schemeClr val="accent1"/>
                </a:solidFill>
                <a:latin typeface="+mj-lt"/>
              </a:rPr>
              <a:t>Data: OECD Health Statistics 2019</a:t>
            </a:r>
          </a:p>
          <a:p>
            <a:endParaRPr lang="en-US" sz="1050" b="1" dirty="0">
              <a:solidFill>
                <a:schemeClr val="accent1"/>
              </a:solidFill>
              <a:latin typeface="+mj-lt"/>
            </a:endParaRPr>
          </a:p>
          <a:p>
            <a:r>
              <a:rPr lang="en-US" sz="1050" b="1" dirty="0">
                <a:solidFill>
                  <a:schemeClr val="accent1"/>
                </a:solidFill>
                <a:latin typeface="+mj-lt"/>
              </a:rPr>
              <a:t>Commonwealthfund.org</a:t>
            </a:r>
          </a:p>
        </p:txBody>
      </p:sp>
      <p:sp>
        <p:nvSpPr>
          <p:cNvPr id="7" name="Rectangle 6">
            <a:extLst>
              <a:ext uri="{FF2B5EF4-FFF2-40B4-BE49-F238E27FC236}">
                <a16:creationId xmlns:a16="http://schemas.microsoft.com/office/drawing/2014/main" id="{B83001AB-804A-4C94-9F64-2DB525AB1E17}"/>
              </a:ext>
            </a:extLst>
          </p:cNvPr>
          <p:cNvSpPr/>
          <p:nvPr/>
        </p:nvSpPr>
        <p:spPr>
          <a:xfrm>
            <a:off x="3067050" y="5521693"/>
            <a:ext cx="4457699" cy="253916"/>
          </a:xfrm>
          <a:prstGeom prst="rect">
            <a:avLst/>
          </a:prstGeom>
        </p:spPr>
        <p:txBody>
          <a:bodyPr wrap="square">
            <a:spAutoFit/>
          </a:bodyPr>
          <a:lstStyle/>
          <a:p>
            <a:r>
              <a:rPr lang="en-US" sz="1050" b="1" dirty="0">
                <a:solidFill>
                  <a:schemeClr val="accent1"/>
                </a:solidFill>
                <a:latin typeface="+mj-lt"/>
              </a:rPr>
              <a:t>Magnetic Resonance Imaging(MRI) scans per 1000 population</a:t>
            </a:r>
          </a:p>
        </p:txBody>
      </p:sp>
    </p:spTree>
    <p:extLst>
      <p:ext uri="{BB962C8B-B14F-4D97-AF65-F5344CB8AC3E}">
        <p14:creationId xmlns:p14="http://schemas.microsoft.com/office/powerpoint/2010/main" val="38845405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gZG4Xsi8ujo4POZdcaaE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8TsW.DIeOxRiDmUqeiCUf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M9sePKmXE6txe7dguw_Uj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8kIcgM8Za4zcKAG1PnLPO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Y7KIivFnFJr8zfOPH3IBq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jx1smOlCia0LnRVn34pek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F6SDfcNeXbrJyUhzm821I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OPG4DYeLUaquIijhmIKg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MZPtZwWNNZ_N4Z9Yz22PW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2_l1PtzzLkueKCZp.gbfw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IB53FziJKxKTAmuRYooTt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aMBFWjtxCEXwHOcxg5Wjh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uqeGp8fk0OF3Czihc62mZg"/>
</p:tagLst>
</file>

<file path=ppt/theme/theme1.xml><?xml version="1.0" encoding="utf-8"?>
<a:theme xmlns:a="http://schemas.openxmlformats.org/drawingml/2006/main" name="Cotiviti_PPT_Template_4x3_Final">
  <a:themeElements>
    <a:clrScheme name="New G62 Scheme">
      <a:dk1>
        <a:srgbClr val="000000"/>
      </a:dk1>
      <a:lt1>
        <a:srgbClr val="FFFFFF"/>
      </a:lt1>
      <a:dk2>
        <a:srgbClr val="FF8C00"/>
      </a:dk2>
      <a:lt2>
        <a:srgbClr val="A3D55F"/>
      </a:lt2>
      <a:accent1>
        <a:srgbClr val="30006F"/>
      </a:accent1>
      <a:accent2>
        <a:srgbClr val="9579D3"/>
      </a:accent2>
      <a:accent3>
        <a:srgbClr val="EC008C"/>
      </a:accent3>
      <a:accent4>
        <a:srgbClr val="7C77AD"/>
      </a:accent4>
      <a:accent5>
        <a:srgbClr val="00AEEF"/>
      </a:accent5>
      <a:accent6>
        <a:srgbClr val="00BCB5"/>
      </a:accent6>
      <a:hlink>
        <a:srgbClr val="9579D3"/>
      </a:hlink>
      <a:folHlink>
        <a:srgbClr val="D2D3DC"/>
      </a:folHlink>
    </a:clrScheme>
    <a:fontScheme name="Mont 2">
      <a:majorFont>
        <a:latin typeface="Montserrat Semi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lgn="l">
          <a:defRPr dirty="0"/>
        </a:defPPr>
      </a:lstStyle>
    </a:txDef>
  </a:objectDefaults>
  <a:extraClrSchemeLst/>
  <a:extLst>
    <a:ext uri="{05A4C25C-085E-4340-85A3-A5531E510DB2}">
      <thm15:themeFamily xmlns:thm15="http://schemas.microsoft.com/office/thememl/2012/main" name="Widescreen Corporate Upgrade" id="{CEAD6CDB-4441-4F05-9F86-421965187B6F}" vid="{78E99B6E-9CC5-410C-A0C5-3974245FAA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Cotiviti_PPT_Template_4x3_Final</Template>
  <TotalTime>1593</TotalTime>
  <Words>2950</Words>
  <Application>Microsoft Office PowerPoint</Application>
  <PresentationFormat>Widescreen</PresentationFormat>
  <Paragraphs>333</Paragraphs>
  <Slides>58</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58</vt:i4>
      </vt:variant>
    </vt:vector>
  </HeadingPairs>
  <TitlesOfParts>
    <vt:vector size="68" baseType="lpstr">
      <vt:lpstr>Calibri</vt:lpstr>
      <vt:lpstr>Times New Roman</vt:lpstr>
      <vt:lpstr>Montserrat SemiBold</vt:lpstr>
      <vt:lpstr>Wingdings</vt:lpstr>
      <vt:lpstr>Arial</vt:lpstr>
      <vt:lpstr>Montserrat</vt:lpstr>
      <vt:lpstr>Courier New</vt:lpstr>
      <vt:lpstr>Cotiviti_PPT_Template_4x3_Final</vt:lpstr>
      <vt:lpstr>think-cell Slide</vt:lpstr>
      <vt:lpstr>Visio</vt:lpstr>
      <vt:lpstr>US Healthcare Basics</vt:lpstr>
      <vt:lpstr>US Healthcare from a Global Perspective</vt:lpstr>
      <vt:lpstr>Highlights</vt:lpstr>
      <vt:lpstr>U.S. Spends more on Health Care than any other countries</vt:lpstr>
      <vt:lpstr>U.S. Public Spending is similar to Other Countries; Out-of-Pocket and Private Spending are Higher than most</vt:lpstr>
      <vt:lpstr>U.S. has the Lowest Life Expectancy</vt:lpstr>
      <vt:lpstr>U.S. Adults have the Highest Suicide Rates and Chronic Disease Burden</vt:lpstr>
      <vt:lpstr>Americans visit the Doctor less frequently and have fewer Physicians</vt:lpstr>
      <vt:lpstr>U.S. has a high rate of MRI Scans</vt:lpstr>
      <vt:lpstr>U.S. has among the highest rates of Hospitalizations from Preventable Causes like Diabetes and Hypertension</vt:lpstr>
      <vt:lpstr>U.S. has the highest rate of Avoidable deaths</vt:lpstr>
      <vt:lpstr>Introduction to the U.S. Healthcare System</vt:lpstr>
      <vt:lpstr>U.S. Healthcare System Overview: Market Players</vt:lpstr>
      <vt:lpstr>U.S. Healthcare System: Introduction and complexity</vt:lpstr>
      <vt:lpstr>Assignment 1.</vt:lpstr>
      <vt:lpstr>US Healthcare Basics</vt:lpstr>
      <vt:lpstr>How Does Healthcare Work</vt:lpstr>
      <vt:lpstr>How Does Healthcare Work</vt:lpstr>
      <vt:lpstr>Sample Insurance Cards</vt:lpstr>
      <vt:lpstr>Ways of Paying for Healthcare in the US</vt:lpstr>
      <vt:lpstr>Ways of Paying for Healthcare in the US</vt:lpstr>
      <vt:lpstr>Private Health Insurance</vt:lpstr>
      <vt:lpstr>Private Health Insurance</vt:lpstr>
      <vt:lpstr>Public Health Insurance</vt:lpstr>
      <vt:lpstr>Public Health Insurance</vt:lpstr>
      <vt:lpstr>Medicare Program</vt:lpstr>
      <vt:lpstr>Medicaid Program</vt:lpstr>
      <vt:lpstr>Health Insurance Coverage in the US in 2017</vt:lpstr>
      <vt:lpstr>Players in the market</vt:lpstr>
      <vt:lpstr>Players in the market</vt:lpstr>
      <vt:lpstr>Players in the market</vt:lpstr>
      <vt:lpstr>Players in the market</vt:lpstr>
      <vt:lpstr>Assignment 2.</vt:lpstr>
      <vt:lpstr>US Healthcare Basics</vt:lpstr>
      <vt:lpstr>Types of Healthcare Plans</vt:lpstr>
      <vt:lpstr>Claims Processing Work Flow</vt:lpstr>
      <vt:lpstr>How is medical claim generated?</vt:lpstr>
      <vt:lpstr>Amount Factors</vt:lpstr>
      <vt:lpstr>Understanding Medical Bill</vt:lpstr>
      <vt:lpstr>Understanding Medical Bill</vt:lpstr>
      <vt:lpstr>Two Claim Forms: CMS-1500 and UB-04</vt:lpstr>
      <vt:lpstr>Professional Claims: CMS 1500 &amp; Facility Claims: UB 04</vt:lpstr>
      <vt:lpstr>How do Facilty and Professional Claims Differ</vt:lpstr>
      <vt:lpstr>Claim Header vs. Claim Lines</vt:lpstr>
      <vt:lpstr>PowerPoint Presentation</vt:lpstr>
      <vt:lpstr>UB-04 – Example (Inpatient) </vt:lpstr>
      <vt:lpstr>CMS-1500 – Professional Claim Example</vt:lpstr>
      <vt:lpstr>PowerPoint Presentation</vt:lpstr>
      <vt:lpstr>How is Pharmacy Claims generated?</vt:lpstr>
      <vt:lpstr>PowerPoint Presentation</vt:lpstr>
      <vt:lpstr>Assignment 3.</vt:lpstr>
      <vt:lpstr>US Healthcare Basics</vt:lpstr>
      <vt:lpstr>Data Aggregation Process Overview</vt:lpstr>
      <vt:lpstr>Raw files from client</vt:lpstr>
      <vt:lpstr>Data Dictionary and Layout</vt:lpstr>
      <vt:lpstr>TYPE OF DATASETS</vt:lpstr>
      <vt:lpstr>Assignment 4.</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Johnson, Mica</dc:creator>
  <cp:keywords/>
  <dc:description/>
  <cp:lastModifiedBy>Tuladhar, Sameer</cp:lastModifiedBy>
  <cp:revision>76</cp:revision>
  <cp:lastPrinted>2018-10-01T18:51:50Z</cp:lastPrinted>
  <dcterms:created xsi:type="dcterms:W3CDTF">2020-12-18T17:42:26Z</dcterms:created>
  <dcterms:modified xsi:type="dcterms:W3CDTF">2021-02-22T05:41:58Z</dcterms:modified>
  <cp:category/>
</cp:coreProperties>
</file>